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2"/>
  </p:notesMasterIdLst>
  <p:sldIdLst>
    <p:sldId id="256" r:id="rId2"/>
    <p:sldId id="258" r:id="rId3"/>
    <p:sldId id="393" r:id="rId4"/>
    <p:sldId id="294" r:id="rId5"/>
    <p:sldId id="457" r:id="rId6"/>
    <p:sldId id="460" r:id="rId7"/>
    <p:sldId id="323" r:id="rId8"/>
    <p:sldId id="458" r:id="rId9"/>
    <p:sldId id="459" r:id="rId10"/>
    <p:sldId id="461" r:id="rId11"/>
    <p:sldId id="447" r:id="rId12"/>
    <p:sldId id="450" r:id="rId13"/>
    <p:sldId id="455" r:id="rId14"/>
    <p:sldId id="463" r:id="rId15"/>
    <p:sldId id="465" r:id="rId16"/>
    <p:sldId id="464" r:id="rId17"/>
    <p:sldId id="466" r:id="rId18"/>
    <p:sldId id="467" r:id="rId19"/>
    <p:sldId id="468" r:id="rId20"/>
    <p:sldId id="469" r:id="rId21"/>
    <p:sldId id="470" r:id="rId22"/>
    <p:sldId id="471" r:id="rId23"/>
    <p:sldId id="478" r:id="rId24"/>
    <p:sldId id="477" r:id="rId25"/>
    <p:sldId id="472" r:id="rId26"/>
    <p:sldId id="474" r:id="rId27"/>
    <p:sldId id="475" r:id="rId28"/>
    <p:sldId id="476" r:id="rId29"/>
    <p:sldId id="479" r:id="rId30"/>
    <p:sldId id="480" r:id="rId31"/>
    <p:sldId id="481" r:id="rId32"/>
    <p:sldId id="482" r:id="rId33"/>
    <p:sldId id="483" r:id="rId34"/>
    <p:sldId id="484" r:id="rId35"/>
    <p:sldId id="485" r:id="rId36"/>
    <p:sldId id="487" r:id="rId37"/>
    <p:sldId id="488" r:id="rId38"/>
    <p:sldId id="490" r:id="rId39"/>
    <p:sldId id="486" r:id="rId40"/>
    <p:sldId id="489" r:id="rId41"/>
  </p:sldIdLst>
  <p:sldSz cx="1080135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0747" autoAdjust="0"/>
  </p:normalViewPr>
  <p:slideViewPr>
    <p:cSldViewPr snapToGrid="0" snapToObjects="1">
      <p:cViewPr>
        <p:scale>
          <a:sx n="60" d="100"/>
          <a:sy n="60" d="100"/>
        </p:scale>
        <p:origin x="-696" y="-144"/>
      </p:cViewPr>
      <p:guideLst>
        <p:guide orient="horz" pos="2160"/>
        <p:guide pos="3402"/>
      </p:guideLst>
    </p:cSldViewPr>
  </p:slideViewPr>
  <p:notesTextViewPr>
    <p:cViewPr>
      <p:scale>
        <a:sx n="100" d="100"/>
        <a:sy n="100" d="100"/>
      </p:scale>
      <p:origin x="0" y="0"/>
    </p:cViewPr>
  </p:notesTextViewPr>
  <p:notesViewPr>
    <p:cSldViewPr snapToGrid="0" snapToObjects="1">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amsung\Desktop\Covid\COVID-19%20chiffr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amsung\Desktop\Covid\COVID-19%20chiff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explosion val="1"/>
          <c:dLbls>
            <c:dLbl>
              <c:idx val="0"/>
              <c:layout/>
              <c:tx>
                <c:rich>
                  <a:bodyPr/>
                  <a:lstStyle/>
                  <a:p>
                    <a:r>
                      <a:rPr lang="en-US" smtClean="0"/>
                      <a:t>31,808,600</a:t>
                    </a:r>
                    <a:endParaRPr lang="en-US"/>
                  </a:p>
                </c:rich>
              </c:tx>
              <c:showLegendKey val="0"/>
              <c:showVal val="1"/>
              <c:showCatName val="0"/>
              <c:showSerName val="0"/>
              <c:showPercent val="0"/>
              <c:showBubbleSize val="0"/>
            </c:dLbl>
            <c:dLbl>
              <c:idx val="1"/>
              <c:layout>
                <c:manualLayout>
                  <c:x val="0.20980974486957341"/>
                  <c:y val="-0.16374629822603165"/>
                </c:manualLayout>
              </c:layout>
              <c:tx>
                <c:rich>
                  <a:bodyPr/>
                  <a:lstStyle/>
                  <a:p>
                    <a:r>
                      <a:rPr lang="en-US" dirty="0" smtClean="0"/>
                      <a:t>75,766,600</a:t>
                    </a:r>
                    <a:endParaRPr lang="en-US" dirty="0"/>
                  </a:p>
                </c:rich>
              </c:tx>
              <c:showLegendKey val="0"/>
              <c:showVal val="1"/>
              <c:showCatName val="0"/>
              <c:showSerName val="0"/>
              <c:showPercent val="0"/>
              <c:showBubbleSize val="0"/>
            </c:dLbl>
            <c:txPr>
              <a:bodyPr/>
              <a:lstStyle/>
              <a:p>
                <a:pPr>
                  <a:defRPr sz="1400" b="1">
                    <a:latin typeface="Times New Roman" pitchFamily="18" charset="0"/>
                    <a:cs typeface="Times New Roman" pitchFamily="18" charset="0"/>
                  </a:defRPr>
                </a:pPr>
                <a:endParaRPr lang="en-US"/>
              </a:p>
            </c:txPr>
            <c:showLegendKey val="0"/>
            <c:showVal val="1"/>
            <c:showCatName val="0"/>
            <c:showSerName val="0"/>
            <c:showPercent val="0"/>
            <c:showBubbleSize val="0"/>
            <c:showLeaderLines val="1"/>
          </c:dLbls>
          <c:cat>
            <c:strRef>
              <c:f>'chiffre 16 juil20'!$B$3:$B$4</c:f>
              <c:strCache>
                <c:ptCount val="2"/>
                <c:pt idx="0">
                  <c:v>Morts</c:v>
                </c:pt>
                <c:pt idx="1">
                  <c:v>Naissances</c:v>
                </c:pt>
              </c:strCache>
            </c:strRef>
          </c:cat>
          <c:val>
            <c:numRef>
              <c:f>'chiffre 16 juil20'!$C$3:$C$4</c:f>
              <c:numCache>
                <c:formatCode>General</c:formatCode>
                <c:ptCount val="2"/>
                <c:pt idx="0">
                  <c:v>31808600</c:v>
                </c:pt>
                <c:pt idx="1">
                  <c:v>75766600</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9909480117624434"/>
          <c:y val="0.68802238431999252"/>
          <c:w val="0.26605256508980912"/>
          <c:h val="0.19586444745574691"/>
        </c:manualLayout>
      </c:layout>
      <c:overlay val="0"/>
      <c:txPr>
        <a:bodyPr/>
        <a:lstStyle/>
        <a:p>
          <a:pPr>
            <a:defRPr sz="1400">
              <a:latin typeface="Times New Roman" pitchFamily="18" charset="0"/>
              <a:cs typeface="Times New Roman" pitchFamily="18" charset="0"/>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dLbl>
              <c:idx val="0"/>
              <c:layout/>
              <c:tx>
                <c:rich>
                  <a:bodyPr/>
                  <a:lstStyle/>
                  <a:p>
                    <a:r>
                      <a:rPr lang="en-US" smtClean="0"/>
                      <a:t>23,000,890</a:t>
                    </a:r>
                    <a:endParaRPr lang="en-US"/>
                  </a:p>
                </c:rich>
              </c:tx>
              <c:showLegendKey val="0"/>
              <c:showVal val="1"/>
              <c:showCatName val="0"/>
              <c:showSerName val="0"/>
              <c:showPercent val="0"/>
              <c:showBubbleSize val="0"/>
            </c:dLbl>
            <c:dLbl>
              <c:idx val="1"/>
              <c:layout/>
              <c:tx>
                <c:rich>
                  <a:bodyPr/>
                  <a:lstStyle/>
                  <a:p>
                    <a:r>
                      <a:rPr lang="en-US" smtClean="0"/>
                      <a:t>4,110,570</a:t>
                    </a:r>
                    <a:endParaRPr lang="en-US"/>
                  </a:p>
                </c:rich>
              </c:tx>
              <c:showLegendKey val="0"/>
              <c:showVal val="1"/>
              <c:showCatName val="0"/>
              <c:showSerName val="0"/>
              <c:showPercent val="0"/>
              <c:showBubbleSize val="0"/>
            </c:dLbl>
            <c:dLbl>
              <c:idx val="2"/>
              <c:layout/>
              <c:tx>
                <c:rich>
                  <a:bodyPr/>
                  <a:lstStyle/>
                  <a:p>
                    <a:r>
                      <a:rPr lang="en-US" smtClean="0"/>
                      <a:t>909,103</a:t>
                    </a:r>
                    <a:endParaRPr lang="en-US"/>
                  </a:p>
                </c:rich>
              </c:tx>
              <c:showLegendKey val="0"/>
              <c:showVal val="1"/>
              <c:showCatName val="0"/>
              <c:showSerName val="0"/>
              <c:showPercent val="0"/>
              <c:showBubbleSize val="0"/>
            </c:dLbl>
            <c:dLbl>
              <c:idx val="3"/>
              <c:layout/>
              <c:tx>
                <c:rich>
                  <a:bodyPr/>
                  <a:lstStyle/>
                  <a:p>
                    <a:r>
                      <a:rPr lang="en-US" smtClean="0"/>
                      <a:t>530,453</a:t>
                    </a:r>
                    <a:endParaRPr lang="en-US"/>
                  </a:p>
                </c:rich>
              </c:tx>
              <c:showLegendKey val="0"/>
              <c:showVal val="1"/>
              <c:showCatName val="0"/>
              <c:showSerName val="0"/>
              <c:showPercent val="0"/>
              <c:showBubbleSize val="0"/>
            </c:dLbl>
            <c:dLbl>
              <c:idx val="4"/>
              <c:layout/>
              <c:tx>
                <c:rich>
                  <a:bodyPr/>
                  <a:lstStyle/>
                  <a:p>
                    <a:r>
                      <a:rPr lang="en-US" smtClean="0"/>
                      <a:t>579,919</a:t>
                    </a:r>
                    <a:endParaRPr lang="en-US"/>
                  </a:p>
                </c:rich>
              </c:tx>
              <c:showLegendKey val="0"/>
              <c:showVal val="1"/>
              <c:showCatName val="0"/>
              <c:showSerName val="0"/>
              <c:showPercent val="0"/>
              <c:showBubbleSize val="0"/>
            </c:dLbl>
            <c:dLbl>
              <c:idx val="5"/>
              <c:layout/>
              <c:tx>
                <c:rich>
                  <a:bodyPr/>
                  <a:lstStyle/>
                  <a:p>
                    <a:r>
                      <a:rPr lang="en-US" smtClean="0"/>
                      <a:t>4,441,489</a:t>
                    </a:r>
                    <a:endParaRPr lang="en-US"/>
                  </a:p>
                </c:rich>
              </c:tx>
              <c:showLegendKey val="0"/>
              <c:showVal val="1"/>
              <c:showCatName val="0"/>
              <c:showSerName val="0"/>
              <c:showPercent val="0"/>
              <c:showBubbleSize val="0"/>
            </c:dLbl>
            <c:dLbl>
              <c:idx val="6"/>
              <c:layout/>
              <c:tx>
                <c:rich>
                  <a:bodyPr/>
                  <a:lstStyle/>
                  <a:p>
                    <a:r>
                      <a:rPr lang="en-US" smtClean="0"/>
                      <a:t>587,202</a:t>
                    </a:r>
                    <a:endParaRPr lang="en-US"/>
                  </a:p>
                </c:rich>
              </c:tx>
              <c:showLegendKey val="0"/>
              <c:showVal val="1"/>
              <c:showCatName val="0"/>
              <c:showSerName val="0"/>
              <c:showPercent val="0"/>
              <c:showBubbleSize val="0"/>
            </c:dLbl>
            <c:dLbl>
              <c:idx val="7"/>
              <c:layout/>
              <c:tx>
                <c:rich>
                  <a:bodyPr/>
                  <a:lstStyle/>
                  <a:p>
                    <a:r>
                      <a:rPr lang="en-US" smtClean="0"/>
                      <a:t>263,750</a:t>
                    </a:r>
                    <a:endParaRPr lang="en-US"/>
                  </a:p>
                </c:rich>
              </c:tx>
              <c:showLegendKey val="0"/>
              <c:showVal val="1"/>
              <c:showCatName val="0"/>
              <c:showSerName val="0"/>
              <c:showPercent val="0"/>
              <c:showBubbleSize val="0"/>
            </c:dLbl>
            <c:txPr>
              <a:bodyPr/>
              <a:lstStyle/>
              <a:p>
                <a:pPr>
                  <a:defRPr b="1">
                    <a:latin typeface="Times New Roman" pitchFamily="18" charset="0"/>
                    <a:cs typeface="Times New Roman" pitchFamily="18" charset="0"/>
                  </a:defRPr>
                </a:pPr>
                <a:endParaRPr lang="en-US"/>
              </a:p>
            </c:txPr>
            <c:showLegendKey val="0"/>
            <c:showVal val="1"/>
            <c:showCatName val="0"/>
            <c:showSerName val="0"/>
            <c:showPercent val="0"/>
            <c:showBubbleSize val="0"/>
            <c:showLeaderLines val="1"/>
          </c:dLbls>
          <c:cat>
            <c:strRef>
              <c:f>'chiffre 16 juil20'!$B$24:$B$31</c:f>
              <c:strCache>
                <c:ptCount val="8"/>
                <c:pt idx="0">
                  <c:v>Avortements</c:v>
                </c:pt>
                <c:pt idx="1">
                  <c:v>Décès moins de 5 ans </c:v>
                </c:pt>
                <c:pt idx="2">
                  <c:v>Décès dûs au VIH/SIDA</c:v>
                </c:pt>
                <c:pt idx="3">
                  <c:v>Décès dûs au paludisme</c:v>
                </c:pt>
                <c:pt idx="4">
                  <c:v>Décès dûs aux suicides</c:v>
                </c:pt>
                <c:pt idx="5">
                  <c:v>Décès dûs aux cancers</c:v>
                </c:pt>
                <c:pt idx="6">
                  <c:v>Décès dûs au COVID-19</c:v>
                </c:pt>
                <c:pt idx="7">
                  <c:v>Décès dûs à la grippe saisonnières</c:v>
                </c:pt>
              </c:strCache>
            </c:strRef>
          </c:cat>
          <c:val>
            <c:numRef>
              <c:f>'chiffre 16 juil20'!$C$24:$C$31</c:f>
              <c:numCache>
                <c:formatCode>General</c:formatCode>
                <c:ptCount val="8"/>
                <c:pt idx="0">
                  <c:v>23000890</c:v>
                </c:pt>
                <c:pt idx="1">
                  <c:v>4110570</c:v>
                </c:pt>
                <c:pt idx="2">
                  <c:v>909103</c:v>
                </c:pt>
                <c:pt idx="3">
                  <c:v>530453</c:v>
                </c:pt>
                <c:pt idx="4">
                  <c:v>579919</c:v>
                </c:pt>
                <c:pt idx="5">
                  <c:v>4441489</c:v>
                </c:pt>
                <c:pt idx="6">
                  <c:v>587202</c:v>
                </c:pt>
                <c:pt idx="7">
                  <c:v>263750</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a:defRPr>
              <a:latin typeface="Times New Roman" pitchFamily="18" charset="0"/>
              <a:cs typeface="Times New Roman" pitchFamily="18" charset="0"/>
            </a:defRPr>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CEF1C2-0E9E-4047-816C-A66D3620814C}" type="datetimeFigureOut">
              <a:rPr lang="fr-CA" smtClean="0"/>
              <a:pPr/>
              <a:t>2020-07-16</a:t>
            </a:fld>
            <a:endParaRPr lang="fr-CA"/>
          </a:p>
        </p:txBody>
      </p:sp>
      <p:sp>
        <p:nvSpPr>
          <p:cNvPr id="4" name="Espace réservé de l'image des diapositives 3"/>
          <p:cNvSpPr>
            <a:spLocks noGrp="1" noRot="1" noChangeAspect="1"/>
          </p:cNvSpPr>
          <p:nvPr>
            <p:ph type="sldImg" idx="2"/>
          </p:nvPr>
        </p:nvSpPr>
        <p:spPr>
          <a:xfrm>
            <a:off x="728663" y="685800"/>
            <a:ext cx="5400675" cy="34290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8DC150-ADC8-49D7-A4BF-43BE1E509F2A}" type="slidenum">
              <a:rPr lang="fr-CA" smtClean="0"/>
              <a:pPr/>
              <a:t>‹N°›</a:t>
            </a:fld>
            <a:endParaRPr lang="fr-CA"/>
          </a:p>
        </p:txBody>
      </p:sp>
    </p:spTree>
    <p:extLst>
      <p:ext uri="{BB962C8B-B14F-4D97-AF65-F5344CB8AC3E}">
        <p14:creationId xmlns:p14="http://schemas.microsoft.com/office/powerpoint/2010/main" val="1998936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1</a:t>
            </a:fld>
            <a:endParaRPr lang="fr-CA"/>
          </a:p>
        </p:txBody>
      </p:sp>
    </p:spTree>
    <p:extLst>
      <p:ext uri="{BB962C8B-B14F-4D97-AF65-F5344CB8AC3E}">
        <p14:creationId xmlns:p14="http://schemas.microsoft.com/office/powerpoint/2010/main" val="417021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10</a:t>
            </a:fld>
            <a:endParaRPr lang="fr-CA"/>
          </a:p>
        </p:txBody>
      </p:sp>
    </p:spTree>
    <p:extLst>
      <p:ext uri="{BB962C8B-B14F-4D97-AF65-F5344CB8AC3E}">
        <p14:creationId xmlns:p14="http://schemas.microsoft.com/office/powerpoint/2010/main" val="111422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baseline="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11</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12</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13</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14</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15</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16</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17</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18</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19</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2</a:t>
            </a:fld>
            <a:endParaRPr lang="fr-CA"/>
          </a:p>
        </p:txBody>
      </p:sp>
    </p:spTree>
    <p:extLst>
      <p:ext uri="{BB962C8B-B14F-4D97-AF65-F5344CB8AC3E}">
        <p14:creationId xmlns:p14="http://schemas.microsoft.com/office/powerpoint/2010/main" val="1292526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20</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21</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22</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23</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24</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25</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26</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27</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28</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29</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3</a:t>
            </a:fld>
            <a:endParaRPr lang="fr-CA"/>
          </a:p>
        </p:txBody>
      </p:sp>
    </p:spTree>
    <p:extLst>
      <p:ext uri="{BB962C8B-B14F-4D97-AF65-F5344CB8AC3E}">
        <p14:creationId xmlns:p14="http://schemas.microsoft.com/office/powerpoint/2010/main" val="1292526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30</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31</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32</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33</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34</a:t>
            </a:fld>
            <a:endParaRPr lang="fr-CA"/>
          </a:p>
        </p:txBody>
      </p:sp>
    </p:spTree>
    <p:extLst>
      <p:ext uri="{BB962C8B-B14F-4D97-AF65-F5344CB8AC3E}">
        <p14:creationId xmlns:p14="http://schemas.microsoft.com/office/powerpoint/2010/main" val="111422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35</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36</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37</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38</a:t>
            </a:fld>
            <a:endParaRPr lang="fr-CA"/>
          </a:p>
        </p:txBody>
      </p:sp>
    </p:spTree>
    <p:extLst>
      <p:ext uri="{BB962C8B-B14F-4D97-AF65-F5344CB8AC3E}">
        <p14:creationId xmlns:p14="http://schemas.microsoft.com/office/powerpoint/2010/main" val="1114221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sz="1200" b="1" i="0" kern="1200" noProof="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39</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4</a:t>
            </a:fld>
            <a:endParaRPr lang="fr-CA"/>
          </a:p>
        </p:txBody>
      </p:sp>
    </p:spTree>
    <p:extLst>
      <p:ext uri="{BB962C8B-B14F-4D97-AF65-F5344CB8AC3E}">
        <p14:creationId xmlns:p14="http://schemas.microsoft.com/office/powerpoint/2010/main" val="111422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40</a:t>
            </a:fld>
            <a:endParaRPr lang="fr-CA"/>
          </a:p>
        </p:txBody>
      </p:sp>
    </p:spTree>
    <p:extLst>
      <p:ext uri="{BB962C8B-B14F-4D97-AF65-F5344CB8AC3E}">
        <p14:creationId xmlns:p14="http://schemas.microsoft.com/office/powerpoint/2010/main" val="111422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5</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6</a:t>
            </a:fld>
            <a:endParaRPr lang="fr-CA"/>
          </a:p>
        </p:txBody>
      </p:sp>
    </p:spTree>
    <p:extLst>
      <p:ext uri="{BB962C8B-B14F-4D97-AF65-F5344CB8AC3E}">
        <p14:creationId xmlns:p14="http://schemas.microsoft.com/office/powerpoint/2010/main" val="111422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7</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8</a:t>
            </a:fld>
            <a:endParaRPr lang="fr-CA"/>
          </a:p>
        </p:txBody>
      </p:sp>
    </p:spTree>
    <p:extLst>
      <p:ext uri="{BB962C8B-B14F-4D97-AF65-F5344CB8AC3E}">
        <p14:creationId xmlns:p14="http://schemas.microsoft.com/office/powerpoint/2010/main" val="3822811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28663" y="685800"/>
            <a:ext cx="5400675" cy="342900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68DC150-ADC8-49D7-A4BF-43BE1E509F2A}" type="slidenum">
              <a:rPr lang="fr-CA" smtClean="0"/>
              <a:pPr/>
              <a:t>9</a:t>
            </a:fld>
            <a:endParaRPr lang="fr-CA"/>
          </a:p>
        </p:txBody>
      </p:sp>
    </p:spTree>
    <p:extLst>
      <p:ext uri="{BB962C8B-B14F-4D97-AF65-F5344CB8AC3E}">
        <p14:creationId xmlns:p14="http://schemas.microsoft.com/office/powerpoint/2010/main" val="3822811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350170" y="1122363"/>
            <a:ext cx="8101013" cy="2387600"/>
          </a:xfrm>
        </p:spPr>
        <p:txBody>
          <a:bodyPr anchor="b"/>
          <a:lstStyle>
            <a:lvl1pPr algn="ctr">
              <a:defRPr sz="6000"/>
            </a:lvl1pPr>
          </a:lstStyle>
          <a:p>
            <a:r>
              <a:rPr lang="en-US" smtClean="0"/>
              <a:t>Cliquez et modifiez le titre</a:t>
            </a:r>
            <a:endParaRPr lang="fr-FR"/>
          </a:p>
        </p:txBody>
      </p:sp>
      <p:sp>
        <p:nvSpPr>
          <p:cNvPr id="3" name="Sous-titre 2"/>
          <p:cNvSpPr>
            <a:spLocks noGrp="1"/>
          </p:cNvSpPr>
          <p:nvPr>
            <p:ph type="subTitle" idx="1"/>
          </p:nvPr>
        </p:nvSpPr>
        <p:spPr>
          <a:xfrm>
            <a:off x="1350170" y="3602038"/>
            <a:ext cx="810101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C164D777-5A60-42FF-A01A-4CC1D1B1CC9E}" type="datetime1">
              <a:rPr lang="fr-FR" smtClean="0"/>
              <a:pPr/>
              <a:t>16/07/2020</a:t>
            </a:fld>
            <a:endParaRPr lang="fr-FR"/>
          </a:p>
        </p:txBody>
      </p:sp>
      <p:sp>
        <p:nvSpPr>
          <p:cNvPr id="5" name="Espace réservé du pied de page 4"/>
          <p:cNvSpPr>
            <a:spLocks noGrp="1"/>
          </p:cNvSpPr>
          <p:nvPr>
            <p:ph type="ftr" sz="quarter" idx="11"/>
          </p:nvPr>
        </p:nvSpPr>
        <p:spPr/>
        <p:txBody>
          <a:bodyPr/>
          <a:lstStyle/>
          <a:p>
            <a:r>
              <a:rPr lang="fr-FR" smtClean="0"/>
              <a:t>1</a:t>
            </a:r>
            <a:endParaRPr lang="fr-FR"/>
          </a:p>
        </p:txBody>
      </p:sp>
      <p:sp>
        <p:nvSpPr>
          <p:cNvPr id="6" name="Espace réservé du numéro de diapositive 5"/>
          <p:cNvSpPr>
            <a:spLocks noGrp="1"/>
          </p:cNvSpPr>
          <p:nvPr>
            <p:ph type="sldNum" sz="quarter" idx="12"/>
          </p:nvPr>
        </p:nvSpPr>
        <p:spPr/>
        <p:txBody>
          <a:bodyPr/>
          <a:lstStyle/>
          <a:p>
            <a:fld id="{B76E7086-7926-9C4D-9504-775372670022}" type="slidenum">
              <a:rPr lang="fr-FR" smtClean="0"/>
              <a:pPr/>
              <a:t>‹N°›</a:t>
            </a:fld>
            <a:endParaRPr lang="fr-FR"/>
          </a:p>
        </p:txBody>
      </p:sp>
    </p:spTree>
    <p:extLst>
      <p:ext uri="{BB962C8B-B14F-4D97-AF65-F5344CB8AC3E}">
        <p14:creationId xmlns:p14="http://schemas.microsoft.com/office/powerpoint/2010/main" val="84693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e la date 3"/>
          <p:cNvSpPr>
            <a:spLocks noGrp="1"/>
          </p:cNvSpPr>
          <p:nvPr>
            <p:ph type="dt" sz="half" idx="10"/>
          </p:nvPr>
        </p:nvSpPr>
        <p:spPr/>
        <p:txBody>
          <a:bodyPr/>
          <a:lstStyle/>
          <a:p>
            <a:fld id="{A1CFD335-5DA9-4BD5-B3C4-EBCF0AF2B7FE}" type="datetime1">
              <a:rPr lang="fr-FR" smtClean="0"/>
              <a:pPr/>
              <a:t>16/07/2020</a:t>
            </a:fld>
            <a:endParaRPr lang="fr-FR"/>
          </a:p>
        </p:txBody>
      </p:sp>
      <p:sp>
        <p:nvSpPr>
          <p:cNvPr id="5" name="Espace réservé du pied de page 4"/>
          <p:cNvSpPr>
            <a:spLocks noGrp="1"/>
          </p:cNvSpPr>
          <p:nvPr>
            <p:ph type="ftr" sz="quarter" idx="11"/>
          </p:nvPr>
        </p:nvSpPr>
        <p:spPr/>
        <p:txBody>
          <a:bodyPr/>
          <a:lstStyle/>
          <a:p>
            <a:r>
              <a:rPr lang="fr-FR" smtClean="0"/>
              <a:t>1</a:t>
            </a:r>
            <a:endParaRPr lang="fr-FR"/>
          </a:p>
        </p:txBody>
      </p:sp>
      <p:sp>
        <p:nvSpPr>
          <p:cNvPr id="6" name="Espace réservé du numéro de diapositive 5"/>
          <p:cNvSpPr>
            <a:spLocks noGrp="1"/>
          </p:cNvSpPr>
          <p:nvPr>
            <p:ph type="sldNum" sz="quarter" idx="12"/>
          </p:nvPr>
        </p:nvSpPr>
        <p:spPr/>
        <p:txBody>
          <a:bodyPr/>
          <a:lstStyle/>
          <a:p>
            <a:fld id="{B76E7086-7926-9C4D-9504-775372670022}" type="slidenum">
              <a:rPr lang="fr-FR" smtClean="0"/>
              <a:pPr/>
              <a:t>‹N°›</a:t>
            </a:fld>
            <a:endParaRPr lang="fr-FR"/>
          </a:p>
        </p:txBody>
      </p:sp>
    </p:spTree>
    <p:extLst>
      <p:ext uri="{BB962C8B-B14F-4D97-AF65-F5344CB8AC3E}">
        <p14:creationId xmlns:p14="http://schemas.microsoft.com/office/powerpoint/2010/main" val="1876855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29717" y="365125"/>
            <a:ext cx="2329041" cy="5811838"/>
          </a:xfrm>
        </p:spPr>
        <p:txBody>
          <a:bodyPr vert="eaVert"/>
          <a:lstStyle/>
          <a:p>
            <a:r>
              <a:rPr lang="en-US" smtClean="0"/>
              <a:t>Cliquez et modifiez le titre</a:t>
            </a:r>
            <a:endParaRPr lang="fr-FR"/>
          </a:p>
        </p:txBody>
      </p:sp>
      <p:sp>
        <p:nvSpPr>
          <p:cNvPr id="3" name="Espace réservé du texte vertical 2"/>
          <p:cNvSpPr>
            <a:spLocks noGrp="1"/>
          </p:cNvSpPr>
          <p:nvPr>
            <p:ph type="body" orient="vert" idx="1"/>
          </p:nvPr>
        </p:nvSpPr>
        <p:spPr>
          <a:xfrm>
            <a:off x="742594" y="365125"/>
            <a:ext cx="6852107" cy="5811838"/>
          </a:xfrm>
        </p:spPr>
        <p:txBody>
          <a:bodyPr vert="eaVert"/>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e la date 3"/>
          <p:cNvSpPr>
            <a:spLocks noGrp="1"/>
          </p:cNvSpPr>
          <p:nvPr>
            <p:ph type="dt" sz="half" idx="10"/>
          </p:nvPr>
        </p:nvSpPr>
        <p:spPr/>
        <p:txBody>
          <a:bodyPr/>
          <a:lstStyle/>
          <a:p>
            <a:fld id="{87AA9F02-FFAD-4330-8F98-AA46961834A7}" type="datetime1">
              <a:rPr lang="fr-FR" smtClean="0"/>
              <a:pPr/>
              <a:t>16/07/2020</a:t>
            </a:fld>
            <a:endParaRPr lang="fr-FR"/>
          </a:p>
        </p:txBody>
      </p:sp>
      <p:sp>
        <p:nvSpPr>
          <p:cNvPr id="5" name="Espace réservé du pied de page 4"/>
          <p:cNvSpPr>
            <a:spLocks noGrp="1"/>
          </p:cNvSpPr>
          <p:nvPr>
            <p:ph type="ftr" sz="quarter" idx="11"/>
          </p:nvPr>
        </p:nvSpPr>
        <p:spPr/>
        <p:txBody>
          <a:bodyPr/>
          <a:lstStyle/>
          <a:p>
            <a:r>
              <a:rPr lang="fr-FR" smtClean="0"/>
              <a:t>1</a:t>
            </a:r>
            <a:endParaRPr lang="fr-FR"/>
          </a:p>
        </p:txBody>
      </p:sp>
      <p:sp>
        <p:nvSpPr>
          <p:cNvPr id="6" name="Espace réservé du numéro de diapositive 5"/>
          <p:cNvSpPr>
            <a:spLocks noGrp="1"/>
          </p:cNvSpPr>
          <p:nvPr>
            <p:ph type="sldNum" sz="quarter" idx="12"/>
          </p:nvPr>
        </p:nvSpPr>
        <p:spPr/>
        <p:txBody>
          <a:bodyPr/>
          <a:lstStyle/>
          <a:p>
            <a:fld id="{B76E7086-7926-9C4D-9504-775372670022}" type="slidenum">
              <a:rPr lang="fr-FR" smtClean="0"/>
              <a:pPr/>
              <a:t>‹N°›</a:t>
            </a:fld>
            <a:endParaRPr lang="fr-FR"/>
          </a:p>
        </p:txBody>
      </p:sp>
    </p:spTree>
    <p:extLst>
      <p:ext uri="{BB962C8B-B14F-4D97-AF65-F5344CB8AC3E}">
        <p14:creationId xmlns:p14="http://schemas.microsoft.com/office/powerpoint/2010/main" val="1069755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contenu 2"/>
          <p:cNvSpPr>
            <a:spLocks noGrp="1"/>
          </p:cNvSpPr>
          <p:nvPr>
            <p:ph idx="1"/>
          </p:nvPr>
        </p:nvSpPr>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e la date 3"/>
          <p:cNvSpPr>
            <a:spLocks noGrp="1"/>
          </p:cNvSpPr>
          <p:nvPr>
            <p:ph type="dt" sz="half" idx="10"/>
          </p:nvPr>
        </p:nvSpPr>
        <p:spPr/>
        <p:txBody>
          <a:bodyPr/>
          <a:lstStyle/>
          <a:p>
            <a:fld id="{87AE5050-E07D-4C43-ACEA-FDD998FF5063}" type="datetime1">
              <a:rPr lang="fr-FR" smtClean="0"/>
              <a:pPr/>
              <a:t>16/07/2020</a:t>
            </a:fld>
            <a:endParaRPr lang="fr-FR"/>
          </a:p>
        </p:txBody>
      </p:sp>
      <p:sp>
        <p:nvSpPr>
          <p:cNvPr id="5" name="Espace réservé du pied de page 4"/>
          <p:cNvSpPr>
            <a:spLocks noGrp="1"/>
          </p:cNvSpPr>
          <p:nvPr>
            <p:ph type="ftr" sz="quarter" idx="11"/>
          </p:nvPr>
        </p:nvSpPr>
        <p:spPr/>
        <p:txBody>
          <a:bodyPr/>
          <a:lstStyle/>
          <a:p>
            <a:r>
              <a:rPr lang="fr-FR" smtClean="0"/>
              <a:t>1</a:t>
            </a:r>
            <a:endParaRPr lang="fr-FR"/>
          </a:p>
        </p:txBody>
      </p:sp>
      <p:sp>
        <p:nvSpPr>
          <p:cNvPr id="6" name="Espace réservé du numéro de diapositive 5"/>
          <p:cNvSpPr>
            <a:spLocks noGrp="1"/>
          </p:cNvSpPr>
          <p:nvPr>
            <p:ph type="sldNum" sz="quarter" idx="12"/>
          </p:nvPr>
        </p:nvSpPr>
        <p:spPr/>
        <p:txBody>
          <a:bodyPr/>
          <a:lstStyle/>
          <a:p>
            <a:fld id="{B76E7086-7926-9C4D-9504-775372670022}" type="slidenum">
              <a:rPr lang="fr-FR" smtClean="0"/>
              <a:pPr/>
              <a:t>‹N°›</a:t>
            </a:fld>
            <a:endParaRPr lang="fr-FR"/>
          </a:p>
        </p:txBody>
      </p:sp>
    </p:spTree>
    <p:extLst>
      <p:ext uri="{BB962C8B-B14F-4D97-AF65-F5344CB8AC3E}">
        <p14:creationId xmlns:p14="http://schemas.microsoft.com/office/powerpoint/2010/main" val="1967681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36968" y="1709742"/>
            <a:ext cx="9316164" cy="2852737"/>
          </a:xfrm>
        </p:spPr>
        <p:txBody>
          <a:bodyPr anchor="b"/>
          <a:lstStyle>
            <a:lvl1pPr>
              <a:defRPr sz="6000"/>
            </a:lvl1pPr>
          </a:lstStyle>
          <a:p>
            <a:r>
              <a:rPr lang="en-US" smtClean="0"/>
              <a:t>Cliquez et modifiez le titre</a:t>
            </a:r>
            <a:endParaRPr lang="fr-FR"/>
          </a:p>
        </p:txBody>
      </p:sp>
      <p:sp>
        <p:nvSpPr>
          <p:cNvPr id="3" name="Espace réservé du texte 2"/>
          <p:cNvSpPr>
            <a:spLocks noGrp="1"/>
          </p:cNvSpPr>
          <p:nvPr>
            <p:ph type="body" idx="1"/>
          </p:nvPr>
        </p:nvSpPr>
        <p:spPr>
          <a:xfrm>
            <a:off x="736968" y="4589467"/>
            <a:ext cx="9316164"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Cliquez pour modifier les styles du texte du masque</a:t>
            </a:r>
          </a:p>
        </p:txBody>
      </p:sp>
      <p:sp>
        <p:nvSpPr>
          <p:cNvPr id="4" name="Espace réservé de la date 3"/>
          <p:cNvSpPr>
            <a:spLocks noGrp="1"/>
          </p:cNvSpPr>
          <p:nvPr>
            <p:ph type="dt" sz="half" idx="10"/>
          </p:nvPr>
        </p:nvSpPr>
        <p:spPr/>
        <p:txBody>
          <a:bodyPr/>
          <a:lstStyle/>
          <a:p>
            <a:fld id="{DA7B5E1F-671B-4BFE-B046-6E282A94DDDE}" type="datetime1">
              <a:rPr lang="fr-FR" smtClean="0"/>
              <a:pPr/>
              <a:t>16/07/2020</a:t>
            </a:fld>
            <a:endParaRPr lang="fr-FR"/>
          </a:p>
        </p:txBody>
      </p:sp>
      <p:sp>
        <p:nvSpPr>
          <p:cNvPr id="5" name="Espace réservé du pied de page 4"/>
          <p:cNvSpPr>
            <a:spLocks noGrp="1"/>
          </p:cNvSpPr>
          <p:nvPr>
            <p:ph type="ftr" sz="quarter" idx="11"/>
          </p:nvPr>
        </p:nvSpPr>
        <p:spPr/>
        <p:txBody>
          <a:bodyPr/>
          <a:lstStyle/>
          <a:p>
            <a:r>
              <a:rPr lang="fr-FR" smtClean="0"/>
              <a:t>1</a:t>
            </a:r>
            <a:endParaRPr lang="fr-FR"/>
          </a:p>
        </p:txBody>
      </p:sp>
      <p:sp>
        <p:nvSpPr>
          <p:cNvPr id="6" name="Espace réservé du numéro de diapositive 5"/>
          <p:cNvSpPr>
            <a:spLocks noGrp="1"/>
          </p:cNvSpPr>
          <p:nvPr>
            <p:ph type="sldNum" sz="quarter" idx="12"/>
          </p:nvPr>
        </p:nvSpPr>
        <p:spPr/>
        <p:txBody>
          <a:bodyPr/>
          <a:lstStyle/>
          <a:p>
            <a:fld id="{B76E7086-7926-9C4D-9504-775372670022}" type="slidenum">
              <a:rPr lang="fr-FR" smtClean="0"/>
              <a:pPr/>
              <a:t>‹N°›</a:t>
            </a:fld>
            <a:endParaRPr lang="fr-FR"/>
          </a:p>
        </p:txBody>
      </p:sp>
    </p:spTree>
    <p:extLst>
      <p:ext uri="{BB962C8B-B14F-4D97-AF65-F5344CB8AC3E}">
        <p14:creationId xmlns:p14="http://schemas.microsoft.com/office/powerpoint/2010/main" val="1850952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contenu 2"/>
          <p:cNvSpPr>
            <a:spLocks noGrp="1"/>
          </p:cNvSpPr>
          <p:nvPr>
            <p:ph sz="half" idx="1"/>
          </p:nvPr>
        </p:nvSpPr>
        <p:spPr>
          <a:xfrm>
            <a:off x="742593" y="1825625"/>
            <a:ext cx="4590574" cy="4351338"/>
          </a:xfrm>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u contenu 3"/>
          <p:cNvSpPr>
            <a:spLocks noGrp="1"/>
          </p:cNvSpPr>
          <p:nvPr>
            <p:ph sz="half" idx="2"/>
          </p:nvPr>
        </p:nvSpPr>
        <p:spPr>
          <a:xfrm>
            <a:off x="5468184" y="1825625"/>
            <a:ext cx="4590574" cy="4351338"/>
          </a:xfrm>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5" name="Espace réservé de la date 4"/>
          <p:cNvSpPr>
            <a:spLocks noGrp="1"/>
          </p:cNvSpPr>
          <p:nvPr>
            <p:ph type="dt" sz="half" idx="10"/>
          </p:nvPr>
        </p:nvSpPr>
        <p:spPr/>
        <p:txBody>
          <a:bodyPr/>
          <a:lstStyle/>
          <a:p>
            <a:fld id="{F7A23B68-0D05-4348-98A7-2575612A2629}" type="datetime1">
              <a:rPr lang="fr-FR" smtClean="0"/>
              <a:pPr/>
              <a:t>16/07/2020</a:t>
            </a:fld>
            <a:endParaRPr lang="fr-FR"/>
          </a:p>
        </p:txBody>
      </p:sp>
      <p:sp>
        <p:nvSpPr>
          <p:cNvPr id="6" name="Espace réservé du pied de page 5"/>
          <p:cNvSpPr>
            <a:spLocks noGrp="1"/>
          </p:cNvSpPr>
          <p:nvPr>
            <p:ph type="ftr" sz="quarter" idx="11"/>
          </p:nvPr>
        </p:nvSpPr>
        <p:spPr/>
        <p:txBody>
          <a:bodyPr/>
          <a:lstStyle/>
          <a:p>
            <a:r>
              <a:rPr lang="fr-FR" smtClean="0"/>
              <a:t>1</a:t>
            </a:r>
            <a:endParaRPr lang="fr-FR"/>
          </a:p>
        </p:txBody>
      </p:sp>
      <p:sp>
        <p:nvSpPr>
          <p:cNvPr id="7" name="Espace réservé du numéro de diapositive 6"/>
          <p:cNvSpPr>
            <a:spLocks noGrp="1"/>
          </p:cNvSpPr>
          <p:nvPr>
            <p:ph type="sldNum" sz="quarter" idx="12"/>
          </p:nvPr>
        </p:nvSpPr>
        <p:spPr/>
        <p:txBody>
          <a:bodyPr/>
          <a:lstStyle/>
          <a:p>
            <a:fld id="{B76E7086-7926-9C4D-9504-775372670022}" type="slidenum">
              <a:rPr lang="fr-FR" smtClean="0"/>
              <a:pPr/>
              <a:t>‹N°›</a:t>
            </a:fld>
            <a:endParaRPr lang="fr-FR"/>
          </a:p>
        </p:txBody>
      </p:sp>
    </p:spTree>
    <p:extLst>
      <p:ext uri="{BB962C8B-B14F-4D97-AF65-F5344CB8AC3E}">
        <p14:creationId xmlns:p14="http://schemas.microsoft.com/office/powerpoint/2010/main" val="437116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744001" y="365129"/>
            <a:ext cx="9316164" cy="1325563"/>
          </a:xfrm>
        </p:spPr>
        <p:txBody>
          <a:bodyPr/>
          <a:lstStyle/>
          <a:p>
            <a:r>
              <a:rPr lang="en-US" smtClean="0"/>
              <a:t>Cliquez et modifiez le titre</a:t>
            </a:r>
            <a:endParaRPr lang="fr-FR"/>
          </a:p>
        </p:txBody>
      </p:sp>
      <p:sp>
        <p:nvSpPr>
          <p:cNvPr id="3" name="Espace réservé du texte 2"/>
          <p:cNvSpPr>
            <a:spLocks noGrp="1"/>
          </p:cNvSpPr>
          <p:nvPr>
            <p:ph type="body" idx="1"/>
          </p:nvPr>
        </p:nvSpPr>
        <p:spPr>
          <a:xfrm>
            <a:off x="744001" y="1681163"/>
            <a:ext cx="45694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4" name="Espace réservé du contenu 3"/>
          <p:cNvSpPr>
            <a:spLocks noGrp="1"/>
          </p:cNvSpPr>
          <p:nvPr>
            <p:ph sz="half" idx="2"/>
          </p:nvPr>
        </p:nvSpPr>
        <p:spPr>
          <a:xfrm>
            <a:off x="744001" y="2505075"/>
            <a:ext cx="4569477" cy="3684588"/>
          </a:xfrm>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5" name="Espace réservé du texte 4"/>
          <p:cNvSpPr>
            <a:spLocks noGrp="1"/>
          </p:cNvSpPr>
          <p:nvPr>
            <p:ph type="body" sz="quarter" idx="3"/>
          </p:nvPr>
        </p:nvSpPr>
        <p:spPr>
          <a:xfrm>
            <a:off x="5468184" y="1681163"/>
            <a:ext cx="45919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6" name="Espace réservé du contenu 5"/>
          <p:cNvSpPr>
            <a:spLocks noGrp="1"/>
          </p:cNvSpPr>
          <p:nvPr>
            <p:ph sz="quarter" idx="4"/>
          </p:nvPr>
        </p:nvSpPr>
        <p:spPr>
          <a:xfrm>
            <a:off x="5468184" y="2505075"/>
            <a:ext cx="4591980" cy="3684588"/>
          </a:xfrm>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7" name="Espace réservé de la date 6"/>
          <p:cNvSpPr>
            <a:spLocks noGrp="1"/>
          </p:cNvSpPr>
          <p:nvPr>
            <p:ph type="dt" sz="half" idx="10"/>
          </p:nvPr>
        </p:nvSpPr>
        <p:spPr/>
        <p:txBody>
          <a:bodyPr/>
          <a:lstStyle/>
          <a:p>
            <a:fld id="{95726974-E604-4781-82BA-CC35C0B2D021}" type="datetime1">
              <a:rPr lang="fr-FR" smtClean="0"/>
              <a:pPr/>
              <a:t>16/07/2020</a:t>
            </a:fld>
            <a:endParaRPr lang="fr-FR"/>
          </a:p>
        </p:txBody>
      </p:sp>
      <p:sp>
        <p:nvSpPr>
          <p:cNvPr id="8" name="Espace réservé du pied de page 7"/>
          <p:cNvSpPr>
            <a:spLocks noGrp="1"/>
          </p:cNvSpPr>
          <p:nvPr>
            <p:ph type="ftr" sz="quarter" idx="11"/>
          </p:nvPr>
        </p:nvSpPr>
        <p:spPr/>
        <p:txBody>
          <a:bodyPr/>
          <a:lstStyle/>
          <a:p>
            <a:r>
              <a:rPr lang="fr-FR" smtClean="0"/>
              <a:t>1</a:t>
            </a:r>
            <a:endParaRPr lang="fr-FR"/>
          </a:p>
        </p:txBody>
      </p:sp>
      <p:sp>
        <p:nvSpPr>
          <p:cNvPr id="9" name="Espace réservé du numéro de diapositive 8"/>
          <p:cNvSpPr>
            <a:spLocks noGrp="1"/>
          </p:cNvSpPr>
          <p:nvPr>
            <p:ph type="sldNum" sz="quarter" idx="12"/>
          </p:nvPr>
        </p:nvSpPr>
        <p:spPr/>
        <p:txBody>
          <a:bodyPr/>
          <a:lstStyle/>
          <a:p>
            <a:fld id="{B76E7086-7926-9C4D-9504-775372670022}" type="slidenum">
              <a:rPr lang="fr-FR" smtClean="0"/>
              <a:pPr/>
              <a:t>‹N°›</a:t>
            </a:fld>
            <a:endParaRPr lang="fr-FR"/>
          </a:p>
        </p:txBody>
      </p:sp>
    </p:spTree>
    <p:extLst>
      <p:ext uri="{BB962C8B-B14F-4D97-AF65-F5344CB8AC3E}">
        <p14:creationId xmlns:p14="http://schemas.microsoft.com/office/powerpoint/2010/main" val="1704365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e la date 2"/>
          <p:cNvSpPr>
            <a:spLocks noGrp="1"/>
          </p:cNvSpPr>
          <p:nvPr>
            <p:ph type="dt" sz="half" idx="10"/>
          </p:nvPr>
        </p:nvSpPr>
        <p:spPr/>
        <p:txBody>
          <a:bodyPr/>
          <a:lstStyle/>
          <a:p>
            <a:fld id="{ADF11245-44AE-4E77-A7E8-D5E24D192E0F}" type="datetime1">
              <a:rPr lang="fr-FR" smtClean="0"/>
              <a:pPr/>
              <a:t>16/07/2020</a:t>
            </a:fld>
            <a:endParaRPr lang="fr-FR"/>
          </a:p>
        </p:txBody>
      </p:sp>
      <p:sp>
        <p:nvSpPr>
          <p:cNvPr id="4" name="Espace réservé du pied de page 3"/>
          <p:cNvSpPr>
            <a:spLocks noGrp="1"/>
          </p:cNvSpPr>
          <p:nvPr>
            <p:ph type="ftr" sz="quarter" idx="11"/>
          </p:nvPr>
        </p:nvSpPr>
        <p:spPr/>
        <p:txBody>
          <a:bodyPr/>
          <a:lstStyle/>
          <a:p>
            <a:r>
              <a:rPr lang="fr-FR" smtClean="0"/>
              <a:t>1</a:t>
            </a:r>
            <a:endParaRPr lang="fr-FR"/>
          </a:p>
        </p:txBody>
      </p:sp>
      <p:sp>
        <p:nvSpPr>
          <p:cNvPr id="5" name="Espace réservé du numéro de diapositive 4"/>
          <p:cNvSpPr>
            <a:spLocks noGrp="1"/>
          </p:cNvSpPr>
          <p:nvPr>
            <p:ph type="sldNum" sz="quarter" idx="12"/>
          </p:nvPr>
        </p:nvSpPr>
        <p:spPr/>
        <p:txBody>
          <a:bodyPr/>
          <a:lstStyle/>
          <a:p>
            <a:fld id="{B76E7086-7926-9C4D-9504-775372670022}" type="slidenum">
              <a:rPr lang="fr-FR" smtClean="0"/>
              <a:pPr/>
              <a:t>‹N°›</a:t>
            </a:fld>
            <a:endParaRPr lang="fr-FR"/>
          </a:p>
        </p:txBody>
      </p:sp>
    </p:spTree>
    <p:extLst>
      <p:ext uri="{BB962C8B-B14F-4D97-AF65-F5344CB8AC3E}">
        <p14:creationId xmlns:p14="http://schemas.microsoft.com/office/powerpoint/2010/main" val="1176911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6746B69-3C00-4E7A-9A34-B589146E7EB8}" type="datetime1">
              <a:rPr lang="fr-FR" smtClean="0"/>
              <a:pPr/>
              <a:t>16/07/2020</a:t>
            </a:fld>
            <a:endParaRPr lang="fr-FR"/>
          </a:p>
        </p:txBody>
      </p:sp>
      <p:sp>
        <p:nvSpPr>
          <p:cNvPr id="3" name="Espace réservé du pied de page 2"/>
          <p:cNvSpPr>
            <a:spLocks noGrp="1"/>
          </p:cNvSpPr>
          <p:nvPr>
            <p:ph type="ftr" sz="quarter" idx="11"/>
          </p:nvPr>
        </p:nvSpPr>
        <p:spPr/>
        <p:txBody>
          <a:bodyPr/>
          <a:lstStyle/>
          <a:p>
            <a:r>
              <a:rPr lang="fr-FR" smtClean="0"/>
              <a:t>1</a:t>
            </a:r>
            <a:endParaRPr lang="fr-FR"/>
          </a:p>
        </p:txBody>
      </p:sp>
      <p:sp>
        <p:nvSpPr>
          <p:cNvPr id="4" name="Espace réservé du numéro de diapositive 3"/>
          <p:cNvSpPr>
            <a:spLocks noGrp="1"/>
          </p:cNvSpPr>
          <p:nvPr>
            <p:ph type="sldNum" sz="quarter" idx="12"/>
          </p:nvPr>
        </p:nvSpPr>
        <p:spPr/>
        <p:txBody>
          <a:bodyPr/>
          <a:lstStyle/>
          <a:p>
            <a:fld id="{B76E7086-7926-9C4D-9504-775372670022}" type="slidenum">
              <a:rPr lang="fr-FR" smtClean="0"/>
              <a:pPr/>
              <a:t>‹N°›</a:t>
            </a:fld>
            <a:endParaRPr lang="fr-FR"/>
          </a:p>
        </p:txBody>
      </p:sp>
    </p:spTree>
    <p:extLst>
      <p:ext uri="{BB962C8B-B14F-4D97-AF65-F5344CB8AC3E}">
        <p14:creationId xmlns:p14="http://schemas.microsoft.com/office/powerpoint/2010/main" val="63842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4001" y="457200"/>
            <a:ext cx="3483717" cy="1600200"/>
          </a:xfrm>
        </p:spPr>
        <p:txBody>
          <a:bodyPr anchor="b"/>
          <a:lstStyle>
            <a:lvl1pPr>
              <a:defRPr sz="3200"/>
            </a:lvl1pPr>
          </a:lstStyle>
          <a:p>
            <a:r>
              <a:rPr lang="en-US" smtClean="0"/>
              <a:t>Cliquez et modifiez le titre</a:t>
            </a:r>
            <a:endParaRPr lang="fr-FR"/>
          </a:p>
        </p:txBody>
      </p:sp>
      <p:sp>
        <p:nvSpPr>
          <p:cNvPr id="3" name="Espace réservé du contenu 2"/>
          <p:cNvSpPr>
            <a:spLocks noGrp="1"/>
          </p:cNvSpPr>
          <p:nvPr>
            <p:ph idx="1"/>
          </p:nvPr>
        </p:nvSpPr>
        <p:spPr>
          <a:xfrm>
            <a:off x="4591981" y="987429"/>
            <a:ext cx="546818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u texte 3"/>
          <p:cNvSpPr>
            <a:spLocks noGrp="1"/>
          </p:cNvSpPr>
          <p:nvPr>
            <p:ph type="body" sz="half" idx="2"/>
          </p:nvPr>
        </p:nvSpPr>
        <p:spPr>
          <a:xfrm>
            <a:off x="744001" y="2057400"/>
            <a:ext cx="348371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Cliquez pour modifier les styles du texte du masque</a:t>
            </a:r>
          </a:p>
        </p:txBody>
      </p:sp>
      <p:sp>
        <p:nvSpPr>
          <p:cNvPr id="5" name="Espace réservé de la date 4"/>
          <p:cNvSpPr>
            <a:spLocks noGrp="1"/>
          </p:cNvSpPr>
          <p:nvPr>
            <p:ph type="dt" sz="half" idx="10"/>
          </p:nvPr>
        </p:nvSpPr>
        <p:spPr/>
        <p:txBody>
          <a:bodyPr/>
          <a:lstStyle/>
          <a:p>
            <a:fld id="{C8078143-F366-44B3-8743-112F961D661B}" type="datetime1">
              <a:rPr lang="fr-FR" smtClean="0"/>
              <a:pPr/>
              <a:t>16/07/2020</a:t>
            </a:fld>
            <a:endParaRPr lang="fr-FR"/>
          </a:p>
        </p:txBody>
      </p:sp>
      <p:sp>
        <p:nvSpPr>
          <p:cNvPr id="6" name="Espace réservé du pied de page 5"/>
          <p:cNvSpPr>
            <a:spLocks noGrp="1"/>
          </p:cNvSpPr>
          <p:nvPr>
            <p:ph type="ftr" sz="quarter" idx="11"/>
          </p:nvPr>
        </p:nvSpPr>
        <p:spPr/>
        <p:txBody>
          <a:bodyPr/>
          <a:lstStyle/>
          <a:p>
            <a:r>
              <a:rPr lang="fr-FR" smtClean="0"/>
              <a:t>1</a:t>
            </a:r>
            <a:endParaRPr lang="fr-FR"/>
          </a:p>
        </p:txBody>
      </p:sp>
      <p:sp>
        <p:nvSpPr>
          <p:cNvPr id="7" name="Espace réservé du numéro de diapositive 6"/>
          <p:cNvSpPr>
            <a:spLocks noGrp="1"/>
          </p:cNvSpPr>
          <p:nvPr>
            <p:ph type="sldNum" sz="quarter" idx="12"/>
          </p:nvPr>
        </p:nvSpPr>
        <p:spPr/>
        <p:txBody>
          <a:bodyPr/>
          <a:lstStyle/>
          <a:p>
            <a:fld id="{B76E7086-7926-9C4D-9504-775372670022}" type="slidenum">
              <a:rPr lang="fr-FR" smtClean="0"/>
              <a:pPr/>
              <a:t>‹N°›</a:t>
            </a:fld>
            <a:endParaRPr lang="fr-FR"/>
          </a:p>
        </p:txBody>
      </p:sp>
    </p:spTree>
    <p:extLst>
      <p:ext uri="{BB962C8B-B14F-4D97-AF65-F5344CB8AC3E}">
        <p14:creationId xmlns:p14="http://schemas.microsoft.com/office/powerpoint/2010/main" val="1943327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4001" y="457200"/>
            <a:ext cx="3483717" cy="1600200"/>
          </a:xfrm>
        </p:spPr>
        <p:txBody>
          <a:bodyPr anchor="b"/>
          <a:lstStyle>
            <a:lvl1pPr>
              <a:defRPr sz="3200"/>
            </a:lvl1pPr>
          </a:lstStyle>
          <a:p>
            <a:r>
              <a:rPr lang="en-US" smtClean="0"/>
              <a:t>Cliquez et modifiez le titre</a:t>
            </a:r>
            <a:endParaRPr lang="fr-FR"/>
          </a:p>
        </p:txBody>
      </p:sp>
      <p:sp>
        <p:nvSpPr>
          <p:cNvPr id="3" name="Espace réservé pour une image  2"/>
          <p:cNvSpPr>
            <a:spLocks noGrp="1"/>
          </p:cNvSpPr>
          <p:nvPr>
            <p:ph type="pic" idx="1"/>
          </p:nvPr>
        </p:nvSpPr>
        <p:spPr>
          <a:xfrm>
            <a:off x="4591981" y="987429"/>
            <a:ext cx="546818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744001" y="2057400"/>
            <a:ext cx="348371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Cliquez pour modifier les styles du texte du masque</a:t>
            </a:r>
          </a:p>
        </p:txBody>
      </p:sp>
      <p:sp>
        <p:nvSpPr>
          <p:cNvPr id="5" name="Espace réservé de la date 4"/>
          <p:cNvSpPr>
            <a:spLocks noGrp="1"/>
          </p:cNvSpPr>
          <p:nvPr>
            <p:ph type="dt" sz="half" idx="10"/>
          </p:nvPr>
        </p:nvSpPr>
        <p:spPr/>
        <p:txBody>
          <a:bodyPr/>
          <a:lstStyle/>
          <a:p>
            <a:fld id="{AC678951-A105-449E-A52E-9C4818E94F77}" type="datetime1">
              <a:rPr lang="fr-FR" smtClean="0"/>
              <a:pPr/>
              <a:t>16/07/2020</a:t>
            </a:fld>
            <a:endParaRPr lang="fr-FR"/>
          </a:p>
        </p:txBody>
      </p:sp>
      <p:sp>
        <p:nvSpPr>
          <p:cNvPr id="6" name="Espace réservé du pied de page 5"/>
          <p:cNvSpPr>
            <a:spLocks noGrp="1"/>
          </p:cNvSpPr>
          <p:nvPr>
            <p:ph type="ftr" sz="quarter" idx="11"/>
          </p:nvPr>
        </p:nvSpPr>
        <p:spPr/>
        <p:txBody>
          <a:bodyPr/>
          <a:lstStyle/>
          <a:p>
            <a:r>
              <a:rPr lang="fr-FR" smtClean="0"/>
              <a:t>1</a:t>
            </a:r>
            <a:endParaRPr lang="fr-FR"/>
          </a:p>
        </p:txBody>
      </p:sp>
      <p:sp>
        <p:nvSpPr>
          <p:cNvPr id="7" name="Espace réservé du numéro de diapositive 6"/>
          <p:cNvSpPr>
            <a:spLocks noGrp="1"/>
          </p:cNvSpPr>
          <p:nvPr>
            <p:ph type="sldNum" sz="quarter" idx="12"/>
          </p:nvPr>
        </p:nvSpPr>
        <p:spPr/>
        <p:txBody>
          <a:bodyPr/>
          <a:lstStyle/>
          <a:p>
            <a:fld id="{B76E7086-7926-9C4D-9504-775372670022}" type="slidenum">
              <a:rPr lang="fr-FR" smtClean="0"/>
              <a:pPr/>
              <a:t>‹N°›</a:t>
            </a:fld>
            <a:endParaRPr lang="fr-FR"/>
          </a:p>
        </p:txBody>
      </p:sp>
    </p:spTree>
    <p:extLst>
      <p:ext uri="{BB962C8B-B14F-4D97-AF65-F5344CB8AC3E}">
        <p14:creationId xmlns:p14="http://schemas.microsoft.com/office/powerpoint/2010/main" val="1953443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2594" y="365129"/>
            <a:ext cx="9316164" cy="1325563"/>
          </a:xfrm>
          <a:prstGeom prst="rect">
            <a:avLst/>
          </a:prstGeom>
        </p:spPr>
        <p:txBody>
          <a:bodyPr vert="horz" lIns="91440" tIns="45720" rIns="91440" bIns="45720" rtlCol="0" anchor="ctr">
            <a:normAutofit/>
          </a:bodyPr>
          <a:lstStyle/>
          <a:p>
            <a:r>
              <a:rPr lang="en-US" smtClean="0"/>
              <a:t>Cliquez et modifiez le titre</a:t>
            </a:r>
            <a:endParaRPr lang="fr-FR"/>
          </a:p>
        </p:txBody>
      </p:sp>
      <p:sp>
        <p:nvSpPr>
          <p:cNvPr id="3" name="Espace réservé du texte 2"/>
          <p:cNvSpPr>
            <a:spLocks noGrp="1"/>
          </p:cNvSpPr>
          <p:nvPr>
            <p:ph type="body" idx="1"/>
          </p:nvPr>
        </p:nvSpPr>
        <p:spPr>
          <a:xfrm>
            <a:off x="742594" y="1825625"/>
            <a:ext cx="9316164" cy="4351338"/>
          </a:xfrm>
          <a:prstGeom prst="rect">
            <a:avLst/>
          </a:prstGeom>
        </p:spPr>
        <p:txBody>
          <a:bodyPr vert="horz" lIns="91440" tIns="45720" rIns="91440" bIns="45720" rtlCol="0">
            <a:normAutofit/>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e la date 3"/>
          <p:cNvSpPr>
            <a:spLocks noGrp="1"/>
          </p:cNvSpPr>
          <p:nvPr>
            <p:ph type="dt" sz="half" idx="2"/>
          </p:nvPr>
        </p:nvSpPr>
        <p:spPr>
          <a:xfrm>
            <a:off x="742593" y="6356354"/>
            <a:ext cx="243030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4B30C5-448F-4AE1-A5B4-49DC3CB73B7F}" type="datetime1">
              <a:rPr lang="fr-FR" smtClean="0"/>
              <a:pPr/>
              <a:t>16/07/2020</a:t>
            </a:fld>
            <a:endParaRPr lang="fr-FR"/>
          </a:p>
        </p:txBody>
      </p:sp>
      <p:sp>
        <p:nvSpPr>
          <p:cNvPr id="5" name="Espace réservé du pied de page 4"/>
          <p:cNvSpPr>
            <a:spLocks noGrp="1"/>
          </p:cNvSpPr>
          <p:nvPr>
            <p:ph type="ftr" sz="quarter" idx="3"/>
          </p:nvPr>
        </p:nvSpPr>
        <p:spPr>
          <a:xfrm>
            <a:off x="3577948" y="6356354"/>
            <a:ext cx="364545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1</a:t>
            </a:r>
            <a:endParaRPr lang="fr-FR"/>
          </a:p>
        </p:txBody>
      </p:sp>
      <p:sp>
        <p:nvSpPr>
          <p:cNvPr id="6" name="Espace réservé du numéro de diapositive 5"/>
          <p:cNvSpPr>
            <a:spLocks noGrp="1"/>
          </p:cNvSpPr>
          <p:nvPr>
            <p:ph type="sldNum" sz="quarter" idx="4"/>
          </p:nvPr>
        </p:nvSpPr>
        <p:spPr>
          <a:xfrm>
            <a:off x="7628455" y="6356354"/>
            <a:ext cx="243030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E7086-7926-9C4D-9504-775372670022}" type="slidenum">
              <a:rPr lang="fr-FR" smtClean="0"/>
              <a:pPr/>
              <a:t>‹N°›</a:t>
            </a:fld>
            <a:endParaRPr lang="fr-FR"/>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2560" y="1560793"/>
            <a:ext cx="10759775" cy="3036716"/>
          </a:xfrm>
        </p:spPr>
        <p:txBody>
          <a:bodyPr>
            <a:normAutofit/>
          </a:bodyPr>
          <a:lstStyle/>
          <a:p>
            <a:r>
              <a:rPr lang="fr-CA" dirty="0" smtClean="0">
                <a:latin typeface="Times New Roman" charset="0"/>
                <a:ea typeface="Times New Roman" charset="0"/>
                <a:cs typeface="Times New Roman" charset="0"/>
              </a:rPr>
              <a:t>SRAS-CoV2</a:t>
            </a:r>
            <a:r>
              <a:rPr lang="fr-CA" dirty="0">
                <a:latin typeface="Times New Roman" charset="0"/>
                <a:ea typeface="Times New Roman" charset="0"/>
                <a:cs typeface="Times New Roman" charset="0"/>
              </a:rPr>
              <a:t> : Et si on scrutait comment le système  immunitaire agit? </a:t>
            </a:r>
            <a:endParaRPr lang="fr-FR" dirty="0">
              <a:latin typeface="Times New Roman" charset="0"/>
              <a:ea typeface="Times New Roman" charset="0"/>
              <a:cs typeface="Times New Roman" charset="0"/>
            </a:endParaRPr>
          </a:p>
        </p:txBody>
      </p:sp>
      <p:pic>
        <p:nvPicPr>
          <p:cNvPr id="4" name="Picture 5" descr="Logo U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087" y="31929"/>
            <a:ext cx="1507689"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4"/>
          <a:stretch>
            <a:fillRect/>
          </a:stretch>
        </p:blipFill>
        <p:spPr>
          <a:xfrm>
            <a:off x="225956" y="102306"/>
            <a:ext cx="1023878" cy="977900"/>
          </a:xfrm>
          <a:prstGeom prst="rect">
            <a:avLst/>
          </a:prstGeom>
        </p:spPr>
      </p:pic>
      <p:sp>
        <p:nvSpPr>
          <p:cNvPr id="6" name="ZoneTexte 5"/>
          <p:cNvSpPr txBox="1"/>
          <p:nvPr/>
        </p:nvSpPr>
        <p:spPr>
          <a:xfrm>
            <a:off x="1123706" y="5749019"/>
            <a:ext cx="8279861" cy="369332"/>
          </a:xfrm>
          <a:prstGeom prst="rect">
            <a:avLst/>
          </a:prstGeom>
          <a:noFill/>
        </p:spPr>
        <p:txBody>
          <a:bodyPr wrap="square" rtlCol="0">
            <a:spAutoFit/>
          </a:bodyPr>
          <a:lstStyle/>
          <a:p>
            <a:pPr algn="ctr"/>
            <a:r>
              <a:rPr lang="fr-FR" b="1" dirty="0" smtClean="0">
                <a:latin typeface="Times New Roman" charset="0"/>
                <a:ea typeface="Times New Roman" charset="0"/>
                <a:cs typeface="Times New Roman" charset="0"/>
              </a:rPr>
              <a:t>Vendredi </a:t>
            </a:r>
            <a:r>
              <a:rPr lang="fr-FR" b="1" dirty="0" smtClean="0">
                <a:latin typeface="Times New Roman" charset="0"/>
                <a:ea typeface="Times New Roman" charset="0"/>
                <a:cs typeface="Times New Roman" charset="0"/>
              </a:rPr>
              <a:t>17 </a:t>
            </a:r>
            <a:r>
              <a:rPr lang="fr-FR" b="1" dirty="0" smtClean="0">
                <a:latin typeface="Times New Roman" charset="0"/>
                <a:ea typeface="Times New Roman" charset="0"/>
                <a:cs typeface="Times New Roman" charset="0"/>
              </a:rPr>
              <a:t>juillet </a:t>
            </a:r>
            <a:r>
              <a:rPr lang="fr-FR" b="1" dirty="0" smtClean="0">
                <a:latin typeface="Times New Roman" charset="0"/>
                <a:ea typeface="Times New Roman" charset="0"/>
                <a:cs typeface="Times New Roman" charset="0"/>
              </a:rPr>
              <a:t>2020</a:t>
            </a:r>
            <a:endParaRPr lang="fr-CA" b="1" dirty="0"/>
          </a:p>
        </p:txBody>
      </p:sp>
      <p:sp>
        <p:nvSpPr>
          <p:cNvPr id="7" name="ZoneTexte 6"/>
          <p:cNvSpPr txBox="1"/>
          <p:nvPr/>
        </p:nvSpPr>
        <p:spPr>
          <a:xfrm>
            <a:off x="1134212" y="4860863"/>
            <a:ext cx="8279861" cy="646331"/>
          </a:xfrm>
          <a:prstGeom prst="rect">
            <a:avLst/>
          </a:prstGeom>
          <a:noFill/>
        </p:spPr>
        <p:txBody>
          <a:bodyPr wrap="square" rtlCol="0">
            <a:spAutoFit/>
          </a:bodyPr>
          <a:lstStyle/>
          <a:p>
            <a:pPr algn="ctr"/>
            <a:r>
              <a:rPr lang="fr-FR" b="1" dirty="0">
                <a:latin typeface="Times New Roman" charset="0"/>
                <a:ea typeface="Times New Roman" charset="0"/>
                <a:cs typeface="Times New Roman" charset="0"/>
              </a:rPr>
              <a:t>Dr Gatien Lokossou, </a:t>
            </a:r>
            <a:r>
              <a:rPr lang="fr-FR" b="1" dirty="0" err="1">
                <a:latin typeface="Times New Roman" charset="0"/>
                <a:ea typeface="Times New Roman" charset="0"/>
                <a:cs typeface="Times New Roman" charset="0"/>
              </a:rPr>
              <a:t>PhD</a:t>
            </a:r>
            <a:r>
              <a:rPr lang="fr-FR" b="1" dirty="0">
                <a:latin typeface="Times New Roman" charset="0"/>
                <a:ea typeface="Times New Roman" charset="0"/>
                <a:cs typeface="Times New Roman" charset="0"/>
              </a:rPr>
              <a:t/>
            </a:r>
            <a:br>
              <a:rPr lang="fr-FR" b="1" dirty="0">
                <a:latin typeface="Times New Roman" charset="0"/>
                <a:ea typeface="Times New Roman" charset="0"/>
                <a:cs typeface="Times New Roman" charset="0"/>
              </a:rPr>
            </a:br>
            <a:r>
              <a:rPr lang="fr-FR" b="1" dirty="0">
                <a:latin typeface="Times New Roman" charset="0"/>
                <a:ea typeface="Times New Roman" charset="0"/>
                <a:cs typeface="Times New Roman" charset="0"/>
              </a:rPr>
              <a:t>  </a:t>
            </a:r>
            <a:r>
              <a:rPr lang="fr-FR" b="1" dirty="0" smtClean="0">
                <a:latin typeface="Times New Roman" charset="0"/>
                <a:ea typeface="Times New Roman" charset="0"/>
                <a:cs typeface="Times New Roman" charset="0"/>
              </a:rPr>
              <a:t>Immunologiste, </a:t>
            </a:r>
            <a:r>
              <a:rPr lang="fr-FR" b="1" dirty="0" smtClean="0">
                <a:latin typeface="Times New Roman" charset="0"/>
                <a:ea typeface="Times New Roman" charset="0"/>
                <a:cs typeface="Times New Roman" charset="0"/>
              </a:rPr>
              <a:t>EPAC/UAC</a:t>
            </a:r>
            <a:endParaRPr lang="fr-CA" b="1" dirty="0"/>
          </a:p>
        </p:txBody>
      </p:sp>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103" t="27027" r="5069" b="29241"/>
          <a:stretch/>
        </p:blipFill>
        <p:spPr bwMode="auto">
          <a:xfrm>
            <a:off x="3783722" y="173420"/>
            <a:ext cx="2538248" cy="124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692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0" y="2757129"/>
            <a:ext cx="10801350" cy="1200329"/>
          </a:xfrm>
          <a:prstGeom prst="rect">
            <a:avLst/>
          </a:prstGeom>
          <a:solidFill>
            <a:schemeClr val="tx2">
              <a:lumMod val="20000"/>
              <a:lumOff val="80000"/>
            </a:schemeClr>
          </a:solidFill>
        </p:spPr>
        <p:txBody>
          <a:bodyPr wrap="square" rtlCol="0">
            <a:spAutoFit/>
          </a:bodyPr>
          <a:lstStyle/>
          <a:p>
            <a:pPr algn="ctr"/>
            <a:r>
              <a:rPr lang="fr-FR" sz="3600" b="1" dirty="0" smtClean="0">
                <a:solidFill>
                  <a:schemeClr val="accent1"/>
                </a:solidFill>
                <a:latin typeface="Times New Roman" charset="0"/>
                <a:ea typeface="Times New Roman" charset="0"/>
                <a:cs typeface="Times New Roman" charset="0"/>
              </a:rPr>
              <a:t>La réponse immunitaire contre le virus est plus fort que ce que nous pensons</a:t>
            </a:r>
          </a:p>
        </p:txBody>
      </p:sp>
    </p:spTree>
    <p:extLst>
      <p:ext uri="{BB962C8B-B14F-4D97-AF65-F5344CB8AC3E}">
        <p14:creationId xmlns:p14="http://schemas.microsoft.com/office/powerpoint/2010/main" val="17035527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72" y="1137645"/>
            <a:ext cx="6763407" cy="5474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ZoneTexte 20"/>
          <p:cNvSpPr txBox="1"/>
          <p:nvPr/>
        </p:nvSpPr>
        <p:spPr>
          <a:xfrm>
            <a:off x="0" y="13128"/>
            <a:ext cx="10801350" cy="954107"/>
          </a:xfrm>
          <a:prstGeom prst="rect">
            <a:avLst/>
          </a:prstGeom>
          <a:solidFill>
            <a:schemeClr val="accent6">
              <a:lumMod val="60000"/>
              <a:lumOff val="40000"/>
            </a:schemeClr>
          </a:solidFill>
        </p:spPr>
        <p:txBody>
          <a:bodyPr wrap="square" rtlCol="0">
            <a:spAutoFit/>
          </a:bodyPr>
          <a:lstStyle/>
          <a:p>
            <a:pPr algn="ctr"/>
            <a:r>
              <a:rPr lang="fr-FR" sz="2800" b="1" dirty="0" smtClean="0">
                <a:latin typeface="Times New Roman" charset="0"/>
                <a:ea typeface="Times New Roman" charset="0"/>
                <a:cs typeface="Times New Roman" charset="0"/>
              </a:rPr>
              <a:t>Sélection balancée des gènes impliquées dans la présentation des antigènes aux lymphocytes T </a:t>
            </a:r>
            <a:endParaRPr lang="fr-FR" sz="2800" b="1" dirty="0">
              <a:latin typeface="Times New Roman" charset="0"/>
              <a:ea typeface="Times New Roman" charset="0"/>
              <a:cs typeface="Times New Roman" charset="0"/>
            </a:endParaRPr>
          </a:p>
        </p:txBody>
      </p:sp>
      <p:cxnSp>
        <p:nvCxnSpPr>
          <p:cNvPr id="22" name="Connecteur droit 21"/>
          <p:cNvCxnSpPr/>
          <p:nvPr/>
        </p:nvCxnSpPr>
        <p:spPr>
          <a:xfrm>
            <a:off x="0" y="995750"/>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ZoneTexte 2"/>
          <p:cNvSpPr txBox="1"/>
          <p:nvPr/>
        </p:nvSpPr>
        <p:spPr>
          <a:xfrm>
            <a:off x="8326766" y="4256680"/>
            <a:ext cx="2423857" cy="646331"/>
          </a:xfrm>
          <a:prstGeom prst="rect">
            <a:avLst/>
          </a:prstGeom>
          <a:noFill/>
        </p:spPr>
        <p:txBody>
          <a:bodyPr wrap="square" rtlCol="0">
            <a:spAutoFit/>
          </a:bodyPr>
          <a:lstStyle/>
          <a:p>
            <a:pPr algn="ctr"/>
            <a:r>
              <a:rPr lang="fr-CA" b="1" dirty="0" smtClean="0">
                <a:solidFill>
                  <a:srgbClr val="FF0000"/>
                </a:solidFill>
                <a:latin typeface="Times New Roman" pitchFamily="18" charset="0"/>
                <a:cs typeface="Times New Roman" pitchFamily="18" charset="0"/>
              </a:rPr>
              <a:t>Sélection balancée : diversité d’allèles</a:t>
            </a:r>
            <a:endParaRPr lang="en-CA" b="1" dirty="0">
              <a:solidFill>
                <a:srgbClr val="FF0000"/>
              </a:solidFill>
              <a:latin typeface="Times New Roman" pitchFamily="18" charset="0"/>
              <a:cs typeface="Times New Roman" pitchFamily="18" charset="0"/>
            </a:endParaRPr>
          </a:p>
        </p:txBody>
      </p:sp>
      <p:sp>
        <p:nvSpPr>
          <p:cNvPr id="11" name="ZoneTexte 10"/>
          <p:cNvSpPr txBox="1"/>
          <p:nvPr/>
        </p:nvSpPr>
        <p:spPr>
          <a:xfrm>
            <a:off x="8326766" y="4976656"/>
            <a:ext cx="2423857" cy="646331"/>
          </a:xfrm>
          <a:prstGeom prst="rect">
            <a:avLst/>
          </a:prstGeom>
          <a:noFill/>
        </p:spPr>
        <p:txBody>
          <a:bodyPr wrap="square" rtlCol="0">
            <a:spAutoFit/>
          </a:bodyPr>
          <a:lstStyle/>
          <a:p>
            <a:pPr algn="ctr"/>
            <a:r>
              <a:rPr lang="fr-CA" b="1" dirty="0" smtClean="0">
                <a:solidFill>
                  <a:srgbClr val="FF0000"/>
                </a:solidFill>
                <a:latin typeface="Times New Roman" pitchFamily="18" charset="0"/>
                <a:cs typeface="Times New Roman" pitchFamily="18" charset="0"/>
              </a:rPr>
              <a:t>Pas de sélection détectée</a:t>
            </a:r>
          </a:p>
        </p:txBody>
      </p:sp>
      <p:sp>
        <p:nvSpPr>
          <p:cNvPr id="12" name="ZoneTexte 11"/>
          <p:cNvSpPr txBox="1"/>
          <p:nvPr/>
        </p:nvSpPr>
        <p:spPr>
          <a:xfrm>
            <a:off x="8326766" y="5696632"/>
            <a:ext cx="2423857" cy="369332"/>
          </a:xfrm>
          <a:prstGeom prst="rect">
            <a:avLst/>
          </a:prstGeom>
          <a:noFill/>
        </p:spPr>
        <p:txBody>
          <a:bodyPr wrap="square" rtlCol="0">
            <a:spAutoFit/>
          </a:bodyPr>
          <a:lstStyle/>
          <a:p>
            <a:pPr algn="ctr"/>
            <a:r>
              <a:rPr lang="fr-CA" b="1" dirty="0" smtClean="0">
                <a:solidFill>
                  <a:srgbClr val="FF0000"/>
                </a:solidFill>
                <a:latin typeface="Times New Roman" pitchFamily="18" charset="0"/>
                <a:cs typeface="Times New Roman" pitchFamily="18" charset="0"/>
              </a:rPr>
              <a:t>Sélection positive</a:t>
            </a:r>
          </a:p>
        </p:txBody>
      </p:sp>
      <p:sp>
        <p:nvSpPr>
          <p:cNvPr id="5" name="Rectangle 4"/>
          <p:cNvSpPr/>
          <p:nvPr/>
        </p:nvSpPr>
        <p:spPr>
          <a:xfrm>
            <a:off x="8096828" y="4427157"/>
            <a:ext cx="365279" cy="27384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8096828" y="5084069"/>
            <a:ext cx="365279" cy="27384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92D050"/>
              </a:solidFill>
            </a:endParaRPr>
          </a:p>
        </p:txBody>
      </p:sp>
      <p:sp>
        <p:nvSpPr>
          <p:cNvPr id="16" name="Rectangle 15"/>
          <p:cNvSpPr/>
          <p:nvPr/>
        </p:nvSpPr>
        <p:spPr>
          <a:xfrm>
            <a:off x="8096828" y="5740981"/>
            <a:ext cx="365279" cy="27384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92D050"/>
              </a:solidFill>
            </a:endParaRPr>
          </a:p>
        </p:txBody>
      </p:sp>
    </p:spTree>
    <p:extLst>
      <p:ext uri="{BB962C8B-B14F-4D97-AF65-F5344CB8AC3E}">
        <p14:creationId xmlns:p14="http://schemas.microsoft.com/office/powerpoint/2010/main" val="21712186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1015663"/>
          </a:xfrm>
          <a:prstGeom prst="rect">
            <a:avLst/>
          </a:prstGeom>
          <a:solidFill>
            <a:schemeClr val="accent6">
              <a:lumMod val="60000"/>
              <a:lumOff val="40000"/>
            </a:schemeClr>
          </a:solidFill>
        </p:spPr>
        <p:txBody>
          <a:bodyPr wrap="square" rtlCol="0">
            <a:spAutoFit/>
          </a:bodyPr>
          <a:lstStyle/>
          <a:p>
            <a:pPr algn="ctr"/>
            <a:r>
              <a:rPr lang="fr-FR" sz="3000" b="1" dirty="0">
                <a:latin typeface="Times New Roman" charset="0"/>
                <a:ea typeface="Times New Roman" charset="0"/>
                <a:cs typeface="Times New Roman" charset="0"/>
              </a:rPr>
              <a:t>Histoire des migrations humaine et importance de la diversité des groupes HLA</a:t>
            </a:r>
          </a:p>
        </p:txBody>
      </p:sp>
      <p:cxnSp>
        <p:nvCxnSpPr>
          <p:cNvPr id="22" name="Connecteur droit 21"/>
          <p:cNvCxnSpPr/>
          <p:nvPr/>
        </p:nvCxnSpPr>
        <p:spPr>
          <a:xfrm>
            <a:off x="0" y="101151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43587" y="5970728"/>
            <a:ext cx="10088234" cy="769441"/>
          </a:xfrm>
          <a:prstGeom prst="rect">
            <a:avLst/>
          </a:prstGeom>
        </p:spPr>
        <p:txBody>
          <a:bodyPr wrap="square">
            <a:spAutoFit/>
          </a:bodyPr>
          <a:lstStyle/>
          <a:p>
            <a:pPr algn="just"/>
            <a:r>
              <a:rPr lang="fr-FR" sz="2200" b="1" dirty="0" smtClean="0">
                <a:solidFill>
                  <a:srgbClr val="FF0000"/>
                </a:solidFill>
                <a:latin typeface="Times New Roman" pitchFamily="18" charset="0"/>
                <a:cs typeface="Times New Roman" pitchFamily="18" charset="0"/>
              </a:rPr>
              <a:t> Forte diminution de HLA B7 chez les Hollandais du Suriname</a:t>
            </a:r>
          </a:p>
          <a:p>
            <a:pPr marL="342900" indent="-342900" algn="just">
              <a:buFont typeface="Symbol"/>
              <a:buChar char="Þ"/>
            </a:pPr>
            <a:r>
              <a:rPr lang="fr-FR" sz="2200" b="1" dirty="0" smtClean="0">
                <a:solidFill>
                  <a:srgbClr val="FF0000"/>
                </a:solidFill>
                <a:latin typeface="Times New Roman" pitchFamily="18" charset="0"/>
                <a:cs typeface="Times New Roman" pitchFamily="18" charset="0"/>
              </a:rPr>
              <a:t>Suggère une faible résistance vis-à-vis de la fièvre typhoïde et de la fièvre jaune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325" y="3422650"/>
            <a:ext cx="11113" cy="1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e 3"/>
          <p:cNvGrpSpPr/>
          <p:nvPr/>
        </p:nvGrpSpPr>
        <p:grpSpPr>
          <a:xfrm>
            <a:off x="2667685" y="1074580"/>
            <a:ext cx="8103471" cy="4918844"/>
            <a:chOff x="110363" y="756745"/>
            <a:chExt cx="8844454" cy="5423338"/>
          </a:xfrm>
        </p:grpSpPr>
        <p:grpSp>
          <p:nvGrpSpPr>
            <p:cNvPr id="2" name="Groupe 1"/>
            <p:cNvGrpSpPr/>
            <p:nvPr/>
          </p:nvGrpSpPr>
          <p:grpSpPr>
            <a:xfrm>
              <a:off x="110363" y="756745"/>
              <a:ext cx="8844454" cy="5423338"/>
              <a:chOff x="662135" y="670594"/>
              <a:chExt cx="9348968" cy="609434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448" y="1986558"/>
                <a:ext cx="9148655" cy="4778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b="73772"/>
              <a:stretch/>
            </p:blipFill>
            <p:spPr bwMode="auto">
              <a:xfrm>
                <a:off x="662135" y="670594"/>
                <a:ext cx="9191312" cy="130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ZoneTexte 2"/>
            <p:cNvSpPr txBox="1"/>
            <p:nvPr/>
          </p:nvSpPr>
          <p:spPr>
            <a:xfrm>
              <a:off x="1481959" y="2159873"/>
              <a:ext cx="5927833" cy="169277"/>
            </a:xfrm>
            <a:prstGeom prst="rect">
              <a:avLst/>
            </a:prstGeom>
            <a:noFill/>
            <a:ln w="28575">
              <a:solidFill>
                <a:srgbClr val="FF0000"/>
              </a:solidFill>
            </a:ln>
          </p:spPr>
          <p:txBody>
            <a:bodyPr wrap="square" rtlCol="0">
              <a:spAutoFit/>
            </a:bodyPr>
            <a:lstStyle/>
            <a:p>
              <a:endParaRPr lang="en-CA" sz="500" dirty="0">
                <a:latin typeface="Times New Roman" pitchFamily="18" charset="0"/>
                <a:cs typeface="Times New Roman" pitchFamily="18" charset="0"/>
              </a:endParaRPr>
            </a:p>
          </p:txBody>
        </p:sp>
      </p:grpSp>
      <p:sp>
        <p:nvSpPr>
          <p:cNvPr id="12" name="ZoneTexte 11"/>
          <p:cNvSpPr txBox="1"/>
          <p:nvPr/>
        </p:nvSpPr>
        <p:spPr>
          <a:xfrm>
            <a:off x="96291" y="4693721"/>
            <a:ext cx="3373821" cy="646331"/>
          </a:xfrm>
          <a:prstGeom prst="rect">
            <a:avLst/>
          </a:prstGeom>
          <a:noFill/>
        </p:spPr>
        <p:txBody>
          <a:bodyPr wrap="square" rtlCol="0">
            <a:spAutoFit/>
          </a:bodyPr>
          <a:lstStyle/>
          <a:p>
            <a:r>
              <a:rPr lang="fr-CA" dirty="0" smtClean="0">
                <a:latin typeface="Times New Roman" pitchFamily="18" charset="0"/>
                <a:cs typeface="Times New Roman" pitchFamily="18" charset="0"/>
              </a:rPr>
              <a:t>De </a:t>
            </a:r>
            <a:r>
              <a:rPr lang="fr-CA" dirty="0" err="1" smtClean="0">
                <a:latin typeface="Times New Roman" pitchFamily="18" charset="0"/>
                <a:cs typeface="Times New Roman" pitchFamily="18" charset="0"/>
              </a:rPr>
              <a:t>Vries</a:t>
            </a:r>
            <a:r>
              <a:rPr lang="fr-CA" dirty="0" smtClean="0">
                <a:latin typeface="Times New Roman" pitchFamily="18" charset="0"/>
                <a:cs typeface="Times New Roman" pitchFamily="18" charset="0"/>
              </a:rPr>
              <a:t> R.R. P. et al, 1979</a:t>
            </a:r>
          </a:p>
          <a:p>
            <a:r>
              <a:rPr lang="fr-CA" dirty="0" smtClean="0">
                <a:latin typeface="Times New Roman" pitchFamily="18" charset="0"/>
                <a:cs typeface="Times New Roman" pitchFamily="18" charset="0"/>
              </a:rPr>
              <a:t>Journal of </a:t>
            </a:r>
            <a:r>
              <a:rPr lang="fr-CA" dirty="0" err="1" smtClean="0">
                <a:latin typeface="Times New Roman" pitchFamily="18" charset="0"/>
                <a:cs typeface="Times New Roman" pitchFamily="18" charset="0"/>
              </a:rPr>
              <a:t>immunogenetics</a:t>
            </a:r>
            <a:endParaRPr lang="en-CA" dirty="0">
              <a:latin typeface="Times New Roman" pitchFamily="18" charset="0"/>
              <a:cs typeface="Times New Roman" pitchFamily="18" charset="0"/>
            </a:endParaRPr>
          </a:p>
        </p:txBody>
      </p:sp>
      <p:pic>
        <p:nvPicPr>
          <p:cNvPr id="1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587" y="1096717"/>
            <a:ext cx="2473475" cy="2712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92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53998"/>
          </a:xfrm>
          <a:prstGeom prst="rect">
            <a:avLst/>
          </a:prstGeom>
          <a:solidFill>
            <a:schemeClr val="accent6">
              <a:lumMod val="60000"/>
              <a:lumOff val="40000"/>
            </a:schemeClr>
          </a:solidFill>
        </p:spPr>
        <p:txBody>
          <a:bodyPr wrap="square" rtlCol="0">
            <a:spAutoFit/>
          </a:bodyPr>
          <a:lstStyle/>
          <a:p>
            <a:pPr algn="ctr"/>
            <a:r>
              <a:rPr lang="fr-FR" sz="3000" b="1" dirty="0" smtClean="0">
                <a:latin typeface="Times New Roman" charset="0"/>
                <a:ea typeface="Times New Roman" charset="0"/>
                <a:cs typeface="Times New Roman" charset="0"/>
              </a:rPr>
              <a:t>Spéculation : empêche de faire la science</a:t>
            </a:r>
            <a:endParaRPr lang="fr-FR" sz="3000" b="1" dirty="0">
              <a:latin typeface="Times New Roman" charset="0"/>
              <a:ea typeface="Times New Roman" charset="0"/>
              <a:cs typeface="Times New Roman" charset="0"/>
            </a:endParaRP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0" y="531594"/>
            <a:ext cx="10801350" cy="6370975"/>
          </a:xfrm>
          <a:prstGeom prst="rect">
            <a:avLst/>
          </a:prstGeom>
        </p:spPr>
        <p:txBody>
          <a:bodyPr wrap="square">
            <a:spAutoFit/>
          </a:bodyPr>
          <a:lstStyle/>
          <a:p>
            <a:pPr algn="just"/>
            <a:endParaRPr lang="fr-FR" sz="2400" dirty="0" smtClean="0">
              <a:latin typeface="Times New Roman" pitchFamily="18" charset="0"/>
              <a:cs typeface="Times New Roman" pitchFamily="18" charset="0"/>
            </a:endParaRPr>
          </a:p>
          <a:p>
            <a:pPr marL="342900" indent="-342900">
              <a:buFont typeface="Wingdings" pitchFamily="2" charset="2"/>
              <a:buChar char="Ø"/>
            </a:pPr>
            <a:r>
              <a:rPr lang="fr-FR" sz="2400" b="1" dirty="0" smtClean="0">
                <a:latin typeface="Times New Roman" pitchFamily="18" charset="0"/>
                <a:cs typeface="Times New Roman" pitchFamily="18" charset="0"/>
              </a:rPr>
              <a:t>Début pandémie : </a:t>
            </a:r>
            <a:r>
              <a:rPr lang="fr-FR" sz="2400" dirty="0" smtClean="0">
                <a:latin typeface="Times New Roman" pitchFamily="18" charset="0"/>
                <a:cs typeface="Times New Roman" pitchFamily="18" charset="0"/>
              </a:rPr>
              <a:t> Pas de test pour décrire toutes les situations immunologiques possibles</a:t>
            </a:r>
          </a:p>
          <a:p>
            <a:r>
              <a:rPr lang="fr-FR" sz="2400" dirty="0">
                <a:latin typeface="Times New Roman" pitchFamily="18" charset="0"/>
                <a:cs typeface="Times New Roman" pitchFamily="18" charset="0"/>
              </a:rPr>
              <a:t>	</a:t>
            </a:r>
            <a:endParaRPr lang="fr-FR" sz="2400" dirty="0" smtClean="0">
              <a:latin typeface="Times New Roman" pitchFamily="18" charset="0"/>
              <a:cs typeface="Times New Roman" pitchFamily="18" charset="0"/>
            </a:endParaRPr>
          </a:p>
          <a:p>
            <a:r>
              <a:rPr lang="fr-FR" sz="2400" dirty="0">
                <a:latin typeface="Times New Roman" pitchFamily="18" charset="0"/>
                <a:cs typeface="Times New Roman" pitchFamily="18" charset="0"/>
              </a:rPr>
              <a:t>	</a:t>
            </a:r>
            <a:r>
              <a:rPr lang="fr-FR" sz="2400" dirty="0" smtClean="0">
                <a:latin typeface="Times New Roman" pitchFamily="18" charset="0"/>
                <a:cs typeface="Times New Roman" pitchFamily="18" charset="0"/>
              </a:rPr>
              <a:t>- Existe-t-il des personnes immunisées?</a:t>
            </a:r>
          </a:p>
          <a:p>
            <a:r>
              <a:rPr lang="fr-FR" sz="2400" dirty="0">
                <a:latin typeface="Times New Roman" pitchFamily="18" charset="0"/>
                <a:cs typeface="Times New Roman" pitchFamily="18" charset="0"/>
              </a:rPr>
              <a:t>	</a:t>
            </a:r>
            <a:endParaRPr lang="fr-FR" sz="2400" dirty="0" smtClean="0">
              <a:latin typeface="Times New Roman" pitchFamily="18" charset="0"/>
              <a:cs typeface="Times New Roman" pitchFamily="18" charset="0"/>
            </a:endParaRPr>
          </a:p>
          <a:p>
            <a:r>
              <a:rPr lang="fr-FR" sz="2400" dirty="0">
                <a:latin typeface="Times New Roman" pitchFamily="18" charset="0"/>
                <a:cs typeface="Times New Roman" pitchFamily="18" charset="0"/>
              </a:rPr>
              <a:t>	</a:t>
            </a:r>
            <a:r>
              <a:rPr lang="fr-FR" sz="2400" dirty="0" smtClean="0">
                <a:latin typeface="Times New Roman" pitchFamily="18" charset="0"/>
                <a:cs typeface="Times New Roman" pitchFamily="18" charset="0"/>
              </a:rPr>
              <a:t>- Si oui, depuis </a:t>
            </a:r>
            <a:r>
              <a:rPr lang="fr-FR" sz="2400" dirty="0">
                <a:latin typeface="Times New Roman" pitchFamily="18" charset="0"/>
                <a:cs typeface="Times New Roman" pitchFamily="18" charset="0"/>
              </a:rPr>
              <a:t>q</a:t>
            </a:r>
            <a:r>
              <a:rPr lang="fr-FR" sz="2400" dirty="0" smtClean="0">
                <a:latin typeface="Times New Roman" pitchFamily="18" charset="0"/>
                <a:cs typeface="Times New Roman" pitchFamily="18" charset="0"/>
              </a:rPr>
              <a:t>uand?</a:t>
            </a:r>
          </a:p>
          <a:p>
            <a:r>
              <a:rPr lang="fr-FR" sz="2400" dirty="0">
                <a:latin typeface="Times New Roman" pitchFamily="18" charset="0"/>
                <a:cs typeface="Times New Roman" pitchFamily="18" charset="0"/>
              </a:rPr>
              <a:t>	</a:t>
            </a:r>
            <a:endParaRPr lang="fr-FR" sz="2400" dirty="0" smtClean="0">
              <a:latin typeface="Times New Roman" pitchFamily="18" charset="0"/>
              <a:cs typeface="Times New Roman" pitchFamily="18" charset="0"/>
            </a:endParaRPr>
          </a:p>
          <a:p>
            <a:r>
              <a:rPr lang="fr-FR" sz="2400" dirty="0">
                <a:latin typeface="Times New Roman" pitchFamily="18" charset="0"/>
                <a:cs typeface="Times New Roman" pitchFamily="18" charset="0"/>
              </a:rPr>
              <a:t>	</a:t>
            </a:r>
            <a:r>
              <a:rPr lang="fr-FR" sz="2400" dirty="0" smtClean="0">
                <a:latin typeface="Times New Roman" pitchFamily="18" charset="0"/>
                <a:cs typeface="Times New Roman" pitchFamily="18" charset="0"/>
              </a:rPr>
              <a:t>- Quelles sont les cibles les anticorps </a:t>
            </a:r>
            <a:r>
              <a:rPr lang="fr-FR" sz="2400" dirty="0" smtClean="0">
                <a:latin typeface="Times New Roman" pitchFamily="18" charset="0"/>
                <a:cs typeface="Times New Roman" pitchFamily="18" charset="0"/>
              </a:rPr>
              <a:t>neutralisants?</a:t>
            </a:r>
            <a:endParaRPr lang="fr-FR" sz="2400" dirty="0" smtClean="0">
              <a:latin typeface="Times New Roman" pitchFamily="18" charset="0"/>
              <a:cs typeface="Times New Roman" pitchFamily="18" charset="0"/>
            </a:endParaRPr>
          </a:p>
          <a:p>
            <a:r>
              <a:rPr lang="fr-FR" sz="2400" dirty="0">
                <a:latin typeface="Times New Roman" pitchFamily="18" charset="0"/>
                <a:cs typeface="Times New Roman" pitchFamily="18" charset="0"/>
              </a:rPr>
              <a:t>	</a:t>
            </a:r>
            <a:endParaRPr lang="fr-FR" sz="2400" dirty="0" smtClean="0">
              <a:latin typeface="Times New Roman" pitchFamily="18" charset="0"/>
              <a:cs typeface="Times New Roman" pitchFamily="18" charset="0"/>
            </a:endParaRPr>
          </a:p>
          <a:p>
            <a:r>
              <a:rPr lang="fr-FR" sz="2400" dirty="0">
                <a:latin typeface="Times New Roman" pitchFamily="18" charset="0"/>
                <a:cs typeface="Times New Roman" pitchFamily="18" charset="0"/>
              </a:rPr>
              <a:t>	</a:t>
            </a:r>
            <a:r>
              <a:rPr lang="fr-FR" sz="2400" dirty="0" smtClean="0">
                <a:latin typeface="Times New Roman" pitchFamily="18" charset="0"/>
                <a:cs typeface="Times New Roman" pitchFamily="18" charset="0"/>
              </a:rPr>
              <a:t>- Existe-t-il des structures communes avec d’autres coronavirus qui pourraient 	</a:t>
            </a:r>
            <a:r>
              <a:rPr lang="fr-FR" sz="2400" dirty="0">
                <a:latin typeface="Times New Roman" pitchFamily="18" charset="0"/>
                <a:cs typeface="Times New Roman" pitchFamily="18" charset="0"/>
              </a:rPr>
              <a:t> </a:t>
            </a:r>
            <a:r>
              <a:rPr lang="fr-FR" sz="2400" dirty="0" smtClean="0">
                <a:latin typeface="Times New Roman" pitchFamily="18" charset="0"/>
                <a:cs typeface="Times New Roman" pitchFamily="18" charset="0"/>
              </a:rPr>
              <a:t> conduire à une protection?</a:t>
            </a:r>
          </a:p>
          <a:p>
            <a:r>
              <a:rPr lang="fr-FR" sz="2400" dirty="0">
                <a:latin typeface="Times New Roman" pitchFamily="18" charset="0"/>
                <a:cs typeface="Times New Roman" pitchFamily="18" charset="0"/>
              </a:rPr>
              <a:t>	</a:t>
            </a:r>
            <a:endParaRPr lang="fr-FR" sz="2400" dirty="0" smtClean="0">
              <a:latin typeface="Times New Roman" pitchFamily="18" charset="0"/>
              <a:cs typeface="Times New Roman" pitchFamily="18" charset="0"/>
            </a:endParaRPr>
          </a:p>
          <a:p>
            <a:r>
              <a:rPr lang="fr-FR" sz="2400" dirty="0">
                <a:latin typeface="Times New Roman" pitchFamily="18" charset="0"/>
                <a:cs typeface="Times New Roman" pitchFamily="18" charset="0"/>
              </a:rPr>
              <a:t>	</a:t>
            </a:r>
            <a:r>
              <a:rPr lang="fr-FR" sz="2400" dirty="0" smtClean="0">
                <a:latin typeface="Times New Roman" pitchFamily="18" charset="0"/>
                <a:cs typeface="Times New Roman" pitchFamily="18" charset="0"/>
              </a:rPr>
              <a:t>- Etc</a:t>
            </a:r>
            <a:r>
              <a:rPr lang="fr-FR" sz="2400" dirty="0" smtClean="0">
                <a:latin typeface="Times New Roman" pitchFamily="18" charset="0"/>
                <a:cs typeface="Times New Roman" pitchFamily="18" charset="0"/>
              </a:rPr>
              <a:t>……</a:t>
            </a:r>
          </a:p>
          <a:p>
            <a:endParaRPr lang="fr-FR" sz="2400" dirty="0">
              <a:latin typeface="Times New Roman" pitchFamily="18" charset="0"/>
              <a:cs typeface="Times New Roman" pitchFamily="18" charset="0"/>
            </a:endParaRPr>
          </a:p>
          <a:p>
            <a:endParaRPr lang="fr-FR" sz="2400" dirty="0" smtClean="0">
              <a:latin typeface="Times New Roman" pitchFamily="18" charset="0"/>
              <a:cs typeface="Times New Roman" pitchFamily="18" charset="0"/>
            </a:endParaRPr>
          </a:p>
          <a:p>
            <a:pPr marL="342900" indent="-342900" algn="just">
              <a:buFont typeface="Wingdings" pitchFamily="2" charset="2"/>
              <a:buChar char="Ø"/>
            </a:pPr>
            <a:r>
              <a:rPr lang="fr-FR" sz="2400" b="1" dirty="0" smtClean="0">
                <a:latin typeface="Times New Roman" pitchFamily="18" charset="0"/>
                <a:cs typeface="Times New Roman" pitchFamily="18" charset="0"/>
              </a:rPr>
              <a:t>Finalement cela est arrivé…….</a:t>
            </a:r>
          </a:p>
        </p:txBody>
      </p:sp>
    </p:spTree>
    <p:extLst>
      <p:ext uri="{BB962C8B-B14F-4D97-AF65-F5344CB8AC3E}">
        <p14:creationId xmlns:p14="http://schemas.microsoft.com/office/powerpoint/2010/main" val="29568050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23220"/>
          </a:xfrm>
          <a:prstGeom prst="rect">
            <a:avLst/>
          </a:prstGeom>
          <a:solidFill>
            <a:schemeClr val="accent6">
              <a:lumMod val="60000"/>
              <a:lumOff val="40000"/>
            </a:schemeClr>
          </a:solidFill>
        </p:spPr>
        <p:txBody>
          <a:bodyPr wrap="square" rtlCol="0">
            <a:spAutoFit/>
          </a:bodyPr>
          <a:lstStyle/>
          <a:p>
            <a:pPr algn="ctr"/>
            <a:r>
              <a:rPr lang="fr-FR" sz="2800" b="1" dirty="0" smtClean="0">
                <a:latin typeface="Times New Roman" charset="0"/>
                <a:ea typeface="Times New Roman" charset="0"/>
                <a:cs typeface="Times New Roman" charset="0"/>
              </a:rPr>
              <a:t> Possible immunité </a:t>
            </a:r>
            <a:r>
              <a:rPr lang="fr-FR" sz="2800" b="1" dirty="0">
                <a:latin typeface="Times New Roman" charset="0"/>
                <a:ea typeface="Times New Roman" charset="0"/>
                <a:cs typeface="Times New Roman" charset="0"/>
              </a:rPr>
              <a:t>à long </a:t>
            </a:r>
            <a:r>
              <a:rPr lang="fr-FR" sz="2800" b="1" dirty="0" smtClean="0">
                <a:latin typeface="Times New Roman" charset="0"/>
                <a:ea typeface="Times New Roman" charset="0"/>
                <a:cs typeface="Times New Roman" charset="0"/>
              </a:rPr>
              <a:t>terme contre le SRAS-CoV2</a:t>
            </a:r>
            <a:endParaRPr lang="fr-FR" sz="2800" b="1" dirty="0">
              <a:latin typeface="Times New Roman" charset="0"/>
              <a:ea typeface="Times New Roman" charset="0"/>
              <a:cs typeface="Times New Roman" charset="0"/>
            </a:endParaRPr>
          </a:p>
        </p:txBody>
      </p:sp>
      <p:cxnSp>
        <p:nvCxnSpPr>
          <p:cNvPr id="22" name="Connecteur droit 21"/>
          <p:cNvCxnSpPr/>
          <p:nvPr/>
        </p:nvCxnSpPr>
        <p:spPr>
          <a:xfrm>
            <a:off x="24626" y="560628"/>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1964" y="4036006"/>
            <a:ext cx="10878207" cy="2462213"/>
          </a:xfrm>
          <a:prstGeom prst="rect">
            <a:avLst/>
          </a:prstGeom>
          <a:noFill/>
        </p:spPr>
        <p:txBody>
          <a:bodyPr wrap="square" rtlCol="0">
            <a:spAutoFit/>
          </a:bodyPr>
          <a:lstStyle/>
          <a:p>
            <a:pPr marL="285750" indent="-285750">
              <a:buFont typeface="Wingdings" pitchFamily="2" charset="2"/>
              <a:buChar char="§"/>
            </a:pPr>
            <a:r>
              <a:rPr lang="fr-CA" sz="2200" dirty="0" smtClean="0">
                <a:latin typeface="Times New Roman" pitchFamily="18" charset="0"/>
                <a:cs typeface="Times New Roman" pitchFamily="18" charset="0"/>
              </a:rPr>
              <a:t>83% des patients COVID-19 ont des lymphocytes T CD4</a:t>
            </a:r>
            <a:r>
              <a:rPr lang="fr-CA" sz="2200" baseline="30000" dirty="0" smtClean="0">
                <a:latin typeface="Times New Roman" pitchFamily="18" charset="0"/>
                <a:cs typeface="Times New Roman" pitchFamily="18" charset="0"/>
              </a:rPr>
              <a:t>+</a:t>
            </a:r>
            <a:r>
              <a:rPr lang="fr-CA" sz="2200" dirty="0" smtClean="0">
                <a:latin typeface="Times New Roman" pitchFamily="18" charset="0"/>
                <a:cs typeface="Times New Roman" pitchFamily="18" charset="0"/>
              </a:rPr>
              <a:t> qui reconnaissent la protéine S</a:t>
            </a:r>
          </a:p>
          <a:p>
            <a:pPr marL="285750" indent="-285750">
              <a:buFont typeface="Wingdings" pitchFamily="2" charset="2"/>
              <a:buChar char="§"/>
            </a:pPr>
            <a:endParaRPr lang="fr-CA" sz="2200" dirty="0" smtClean="0">
              <a:latin typeface="Times New Roman" pitchFamily="18" charset="0"/>
              <a:cs typeface="Times New Roman" pitchFamily="18" charset="0"/>
            </a:endParaRPr>
          </a:p>
          <a:p>
            <a:pPr marL="285750" indent="-285750">
              <a:buFont typeface="Wingdings" pitchFamily="2" charset="2"/>
              <a:buChar char="§"/>
            </a:pPr>
            <a:r>
              <a:rPr lang="fr-CA" sz="2200" dirty="0" smtClean="0">
                <a:latin typeface="Times New Roman" pitchFamily="18" charset="0"/>
                <a:cs typeface="Times New Roman" pitchFamily="18" charset="0"/>
              </a:rPr>
              <a:t>34% de donneurs sains qui n’ont jamais été en contact avec SRAS-CoV2 : faibles fréquences </a:t>
            </a:r>
            <a:r>
              <a:rPr lang="fr-CA" sz="2200" dirty="0">
                <a:latin typeface="Times New Roman" pitchFamily="18" charset="0"/>
                <a:cs typeface="Times New Roman" pitchFamily="18" charset="0"/>
              </a:rPr>
              <a:t>des lymphocytes T CD4+ qui reconnaissent la protéine </a:t>
            </a:r>
            <a:r>
              <a:rPr lang="fr-CA" sz="2200" dirty="0" smtClean="0">
                <a:latin typeface="Times New Roman" pitchFamily="18" charset="0"/>
                <a:cs typeface="Times New Roman" pitchFamily="18" charset="0"/>
              </a:rPr>
              <a:t>S</a:t>
            </a:r>
          </a:p>
          <a:p>
            <a:pPr marL="285750" indent="-285750">
              <a:buFont typeface="Wingdings" pitchFamily="2" charset="2"/>
              <a:buChar char="§"/>
            </a:pPr>
            <a:endParaRPr lang="fr-CA" sz="2200" dirty="0">
              <a:latin typeface="Times New Roman" pitchFamily="18" charset="0"/>
              <a:cs typeface="Times New Roman" pitchFamily="18" charset="0"/>
            </a:endParaRPr>
          </a:p>
          <a:p>
            <a:pPr marL="285750" indent="-285750">
              <a:buFont typeface="Wingdings" pitchFamily="2" charset="2"/>
              <a:buChar char="§"/>
            </a:pPr>
            <a:r>
              <a:rPr lang="fr-CA" sz="2200" dirty="0" smtClean="0">
                <a:latin typeface="Times New Roman" pitchFamily="18" charset="0"/>
                <a:cs typeface="Times New Roman" pitchFamily="18" charset="0"/>
              </a:rPr>
              <a:t>Patients COVID-19 : les cellules T CD4</a:t>
            </a:r>
            <a:r>
              <a:rPr lang="fr-CA" sz="2200" baseline="30000" dirty="0">
                <a:latin typeface="Times New Roman" pitchFamily="18" charset="0"/>
                <a:cs typeface="Times New Roman" pitchFamily="18" charset="0"/>
              </a:rPr>
              <a:t> + </a:t>
            </a:r>
            <a:r>
              <a:rPr lang="fr-CA" sz="2200" dirty="0">
                <a:latin typeface="Times New Roman" pitchFamily="18" charset="0"/>
                <a:cs typeface="Times New Roman" pitchFamily="18" charset="0"/>
              </a:rPr>
              <a:t> </a:t>
            </a:r>
            <a:r>
              <a:rPr lang="fr-CA" sz="2200" dirty="0" smtClean="0">
                <a:latin typeface="Times New Roman" pitchFamily="18" charset="0"/>
                <a:cs typeface="Times New Roman" pitchFamily="18" charset="0"/>
              </a:rPr>
              <a:t>reconnaissent les parties N et </a:t>
            </a:r>
            <a:r>
              <a:rPr lang="fr-CA" sz="2200" dirty="0" smtClean="0">
                <a:latin typeface="Times New Roman" pitchFamily="18" charset="0"/>
                <a:cs typeface="Times New Roman" pitchFamily="18" charset="0"/>
              </a:rPr>
              <a:t>C-terminales </a:t>
            </a:r>
            <a:r>
              <a:rPr lang="fr-CA" sz="2200" dirty="0" smtClean="0">
                <a:latin typeface="Times New Roman" pitchFamily="18" charset="0"/>
                <a:cs typeface="Times New Roman" pitchFamily="18" charset="0"/>
              </a:rPr>
              <a:t>de la protéine 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935" y="1354239"/>
            <a:ext cx="7248268" cy="1880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9" y="584666"/>
            <a:ext cx="10801350" cy="769441"/>
          </a:xfrm>
          <a:prstGeom prst="rect">
            <a:avLst/>
          </a:prstGeom>
        </p:spPr>
        <p:txBody>
          <a:bodyPr wrap="square">
            <a:spAutoFit/>
          </a:bodyPr>
          <a:lstStyle/>
          <a:p>
            <a:pPr algn="just"/>
            <a:endParaRPr lang="fr-FR" sz="2200" dirty="0" smtClean="0">
              <a:latin typeface="Times New Roman" pitchFamily="18" charset="0"/>
              <a:cs typeface="Times New Roman" pitchFamily="18" charset="0"/>
            </a:endParaRPr>
          </a:p>
          <a:p>
            <a:pPr marL="342900" indent="-342900" algn="just">
              <a:buFont typeface="Wingdings" pitchFamily="2" charset="2"/>
              <a:buChar char="Ø"/>
            </a:pPr>
            <a:r>
              <a:rPr lang="fr-FR" sz="2200" b="1" dirty="0" smtClean="0">
                <a:latin typeface="Times New Roman" pitchFamily="18" charset="0"/>
                <a:cs typeface="Times New Roman" pitchFamily="18" charset="0"/>
              </a:rPr>
              <a:t>Mi-avril : Hôpital Charité de Berlin</a:t>
            </a:r>
          </a:p>
        </p:txBody>
      </p:sp>
      <p:cxnSp>
        <p:nvCxnSpPr>
          <p:cNvPr id="3" name="Connecteur droit 2"/>
          <p:cNvCxnSpPr/>
          <p:nvPr/>
        </p:nvCxnSpPr>
        <p:spPr>
          <a:xfrm flipV="1">
            <a:off x="3563001" y="1844565"/>
            <a:ext cx="1277010" cy="157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02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84775"/>
          </a:xfrm>
          <a:prstGeom prst="rect">
            <a:avLst/>
          </a:prstGeom>
          <a:solidFill>
            <a:schemeClr val="accent6">
              <a:lumMod val="60000"/>
              <a:lumOff val="40000"/>
            </a:schemeClr>
          </a:solidFill>
        </p:spPr>
        <p:txBody>
          <a:bodyPr wrap="square" rtlCol="0">
            <a:spAutoFit/>
          </a:bodyPr>
          <a:lstStyle/>
          <a:p>
            <a:pPr algn="ctr"/>
            <a:r>
              <a:rPr lang="fr-FR" sz="3200" b="1" dirty="0">
                <a:latin typeface="Times New Roman" charset="0"/>
                <a:ea typeface="Times New Roman" charset="0"/>
                <a:cs typeface="Times New Roman" charset="0"/>
              </a:rPr>
              <a:t> Possible immunité à long terme contre le SRAS-CoV2</a:t>
            </a: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1964" y="2522470"/>
            <a:ext cx="10878207" cy="3477875"/>
          </a:xfrm>
          <a:prstGeom prst="rect">
            <a:avLst/>
          </a:prstGeom>
          <a:noFill/>
        </p:spPr>
        <p:txBody>
          <a:bodyPr wrap="square" rtlCol="0">
            <a:spAutoFit/>
          </a:bodyPr>
          <a:lstStyle/>
          <a:p>
            <a:endParaRPr lang="fr-CA" sz="2200" dirty="0" smtClean="0">
              <a:latin typeface="Times New Roman" pitchFamily="18" charset="0"/>
              <a:cs typeface="Times New Roman" pitchFamily="18" charset="0"/>
            </a:endParaRPr>
          </a:p>
          <a:p>
            <a:pPr marL="285750" indent="-285750">
              <a:buFont typeface="Wingdings" pitchFamily="2" charset="2"/>
              <a:buChar char="§"/>
            </a:pPr>
            <a:r>
              <a:rPr lang="fr-CA" sz="2200" dirty="0" smtClean="0">
                <a:latin typeface="Times New Roman" pitchFamily="18" charset="0"/>
                <a:cs typeface="Times New Roman" pitchFamily="18" charset="0"/>
              </a:rPr>
              <a:t>Donneurs sains </a:t>
            </a:r>
            <a:r>
              <a:rPr lang="fr-CA" sz="2200" dirty="0">
                <a:latin typeface="Times New Roman" pitchFamily="18" charset="0"/>
                <a:cs typeface="Times New Roman" pitchFamily="18" charset="0"/>
              </a:rPr>
              <a:t>: les cellules T CD4</a:t>
            </a:r>
            <a:r>
              <a:rPr lang="fr-CA" sz="2200" baseline="30000" dirty="0">
                <a:latin typeface="Times New Roman" pitchFamily="18" charset="0"/>
                <a:cs typeface="Times New Roman" pitchFamily="18" charset="0"/>
              </a:rPr>
              <a:t> + </a:t>
            </a:r>
            <a:r>
              <a:rPr lang="fr-CA" sz="2200" dirty="0" smtClean="0">
                <a:latin typeface="Times New Roman" pitchFamily="18" charset="0"/>
                <a:cs typeface="Times New Roman" pitchFamily="18" charset="0"/>
              </a:rPr>
              <a:t>reconnaissent exclusivement la partie C-terminale de la protéine S </a:t>
            </a:r>
          </a:p>
          <a:p>
            <a:pPr lvl="1"/>
            <a:r>
              <a:rPr lang="fr-CA" sz="2200" dirty="0">
                <a:latin typeface="Times New Roman" pitchFamily="18" charset="0"/>
                <a:cs typeface="Times New Roman" pitchFamily="18" charset="0"/>
              </a:rPr>
              <a:t>	</a:t>
            </a:r>
            <a:r>
              <a:rPr lang="fr-CA" sz="2200" dirty="0" smtClean="0">
                <a:latin typeface="Times New Roman" pitchFamily="18" charset="0"/>
                <a:cs typeface="Times New Roman" pitchFamily="18" charset="0"/>
              </a:rPr>
              <a:t>- a) caractérisée par une forte homologie aux glycoprotéines S des coronavirus    </a:t>
            </a:r>
          </a:p>
          <a:p>
            <a:pPr lvl="1"/>
            <a:r>
              <a:rPr lang="fr-CA" sz="2200" dirty="0">
                <a:latin typeface="Times New Roman" pitchFamily="18" charset="0"/>
                <a:cs typeface="Times New Roman" pitchFamily="18" charset="0"/>
              </a:rPr>
              <a:t> </a:t>
            </a:r>
            <a:r>
              <a:rPr lang="fr-CA" sz="2200" dirty="0" smtClean="0">
                <a:latin typeface="Times New Roman" pitchFamily="18" charset="0"/>
                <a:cs typeface="Times New Roman" pitchFamily="18" charset="0"/>
              </a:rPr>
              <a:t>            humains endémiques responsables de rhume</a:t>
            </a:r>
          </a:p>
          <a:p>
            <a:pPr lvl="1"/>
            <a:endParaRPr lang="fr-CA" sz="2200" dirty="0" smtClean="0">
              <a:latin typeface="Times New Roman" pitchFamily="18" charset="0"/>
              <a:cs typeface="Times New Roman" pitchFamily="18" charset="0"/>
            </a:endParaRPr>
          </a:p>
          <a:p>
            <a:pPr lvl="1"/>
            <a:r>
              <a:rPr lang="fr-CA" sz="2200" dirty="0">
                <a:latin typeface="Times New Roman" pitchFamily="18" charset="0"/>
                <a:cs typeface="Times New Roman" pitchFamily="18" charset="0"/>
              </a:rPr>
              <a:t>	</a:t>
            </a:r>
            <a:r>
              <a:rPr lang="fr-CA" sz="2200" dirty="0" smtClean="0">
                <a:latin typeface="Times New Roman" pitchFamily="18" charset="0"/>
                <a:cs typeface="Times New Roman" pitchFamily="18" charset="0"/>
              </a:rPr>
              <a:t>-b) contient la sous-unité S2  de la protéine S (CP, FP et TM </a:t>
            </a:r>
            <a:r>
              <a:rPr lang="fr-CA" sz="2200" b="1" dirty="0" smtClean="0">
                <a:latin typeface="Times New Roman" pitchFamily="18" charset="0"/>
                <a:cs typeface="Times New Roman" pitchFamily="18" charset="0"/>
              </a:rPr>
              <a:t>mais pas le RDB</a:t>
            </a:r>
            <a:r>
              <a:rPr lang="fr-CA" sz="2200" dirty="0" smtClean="0">
                <a:latin typeface="Times New Roman" pitchFamily="18" charset="0"/>
                <a:cs typeface="Times New Roman" pitchFamily="18" charset="0"/>
              </a:rPr>
              <a:t>)</a:t>
            </a:r>
          </a:p>
          <a:p>
            <a:endParaRPr lang="fr-CA" sz="2200" dirty="0" smtClean="0">
              <a:latin typeface="Times New Roman" pitchFamily="18" charset="0"/>
              <a:cs typeface="Times New Roman" pitchFamily="18" charset="0"/>
            </a:endParaRPr>
          </a:p>
          <a:p>
            <a:pPr marL="342900" indent="-342900">
              <a:buFont typeface="Wingdings" pitchFamily="2" charset="2"/>
              <a:buChar char="§"/>
            </a:pPr>
            <a:r>
              <a:rPr lang="fr-CA" sz="2200" dirty="0">
                <a:latin typeface="Times New Roman" pitchFamily="18" charset="0"/>
                <a:cs typeface="Times New Roman" pitchFamily="18" charset="0"/>
              </a:rPr>
              <a:t>C</a:t>
            </a:r>
            <a:r>
              <a:rPr lang="fr-CA" sz="2200" dirty="0" smtClean="0">
                <a:latin typeface="Times New Roman" pitchFamily="18" charset="0"/>
                <a:cs typeface="Times New Roman" pitchFamily="18" charset="0"/>
              </a:rPr>
              <a:t>ellules </a:t>
            </a:r>
            <a:r>
              <a:rPr lang="fr-CA" sz="2200" dirty="0">
                <a:latin typeface="Times New Roman" pitchFamily="18" charset="0"/>
                <a:cs typeface="Times New Roman" pitchFamily="18" charset="0"/>
              </a:rPr>
              <a:t>T CD4</a:t>
            </a:r>
            <a:r>
              <a:rPr lang="fr-CA" sz="2200" baseline="30000" dirty="0">
                <a:latin typeface="Times New Roman" pitchFamily="18" charset="0"/>
                <a:cs typeface="Times New Roman" pitchFamily="18" charset="0"/>
              </a:rPr>
              <a:t> + </a:t>
            </a:r>
            <a:r>
              <a:rPr lang="fr-CA" sz="2200" dirty="0">
                <a:latin typeface="Times New Roman" pitchFamily="18" charset="0"/>
                <a:cs typeface="Times New Roman" pitchFamily="18" charset="0"/>
              </a:rPr>
              <a:t> </a:t>
            </a:r>
            <a:r>
              <a:rPr lang="fr-CA" sz="2200" dirty="0" smtClean="0">
                <a:latin typeface="Times New Roman" pitchFamily="18" charset="0"/>
                <a:cs typeface="Times New Roman" pitchFamily="18" charset="0"/>
              </a:rPr>
              <a:t>des patients COVID-19 : Forte expression de CD38 et HLA-DR : marqueurs d’une activation récente</a:t>
            </a:r>
            <a:endParaRPr lang="en-CA" sz="22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539" y="1036118"/>
            <a:ext cx="7248268" cy="1880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326653"/>
            <a:ext cx="10801350" cy="769441"/>
          </a:xfrm>
          <a:prstGeom prst="rect">
            <a:avLst/>
          </a:prstGeom>
        </p:spPr>
        <p:txBody>
          <a:bodyPr wrap="square">
            <a:spAutoFit/>
          </a:bodyPr>
          <a:lstStyle/>
          <a:p>
            <a:pPr algn="just"/>
            <a:endParaRPr lang="fr-FR" sz="2200" dirty="0" smtClean="0">
              <a:latin typeface="Times New Roman" pitchFamily="18" charset="0"/>
              <a:cs typeface="Times New Roman" pitchFamily="18" charset="0"/>
            </a:endParaRPr>
          </a:p>
          <a:p>
            <a:pPr marL="342900" indent="-342900" algn="just">
              <a:buFont typeface="Wingdings" pitchFamily="2" charset="2"/>
              <a:buChar char="Ø"/>
            </a:pPr>
            <a:r>
              <a:rPr lang="fr-FR" sz="2200" b="1" dirty="0" smtClean="0">
                <a:latin typeface="Times New Roman" pitchFamily="18" charset="0"/>
                <a:cs typeface="Times New Roman" pitchFamily="18" charset="0"/>
              </a:rPr>
              <a:t>Mi-avril : Hôpital Charité de Berlin</a:t>
            </a:r>
          </a:p>
        </p:txBody>
      </p:sp>
      <p:sp>
        <p:nvSpPr>
          <p:cNvPr id="9" name="Rectangle 8"/>
          <p:cNvSpPr/>
          <p:nvPr/>
        </p:nvSpPr>
        <p:spPr>
          <a:xfrm>
            <a:off x="-23543" y="6000345"/>
            <a:ext cx="10801350" cy="769441"/>
          </a:xfrm>
          <a:prstGeom prst="rect">
            <a:avLst/>
          </a:prstGeom>
        </p:spPr>
        <p:txBody>
          <a:bodyPr wrap="square">
            <a:spAutoFit/>
          </a:bodyPr>
          <a:lstStyle/>
          <a:p>
            <a:pPr algn="ctr"/>
            <a:r>
              <a:rPr lang="fr-FR" sz="2200" b="1" dirty="0" smtClean="0">
                <a:solidFill>
                  <a:srgbClr val="FF0000"/>
                </a:solidFill>
                <a:latin typeface="Times New Roman" pitchFamily="18" charset="0"/>
                <a:cs typeface="Times New Roman" pitchFamily="18" charset="0"/>
              </a:rPr>
              <a:t>Conclusion : Nos cellules T détectent des structures communes apparaissant sur SRAS-CoV2 et les virus réguliers responsables du rhume!</a:t>
            </a:r>
          </a:p>
        </p:txBody>
      </p:sp>
    </p:spTree>
    <p:extLst>
      <p:ext uri="{BB962C8B-B14F-4D97-AF65-F5344CB8AC3E}">
        <p14:creationId xmlns:p14="http://schemas.microsoft.com/office/powerpoint/2010/main" val="30802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84775"/>
          </a:xfrm>
          <a:prstGeom prst="rect">
            <a:avLst/>
          </a:prstGeom>
          <a:solidFill>
            <a:schemeClr val="accent6">
              <a:lumMod val="60000"/>
              <a:lumOff val="40000"/>
            </a:schemeClr>
          </a:solidFill>
        </p:spPr>
        <p:txBody>
          <a:bodyPr wrap="square" rtlCol="0">
            <a:spAutoFit/>
          </a:bodyPr>
          <a:lstStyle/>
          <a:p>
            <a:pPr algn="ctr"/>
            <a:r>
              <a:rPr lang="fr-FR" sz="3200" b="1" dirty="0">
                <a:latin typeface="Times New Roman" charset="0"/>
                <a:ea typeface="Times New Roman" charset="0"/>
                <a:cs typeface="Times New Roman" charset="0"/>
              </a:rPr>
              <a:t> Possible immunité à long terme contre le SRAS-CoV2</a:t>
            </a: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00" y="1377199"/>
            <a:ext cx="7511776" cy="2755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9" y="584666"/>
            <a:ext cx="10801350" cy="769441"/>
          </a:xfrm>
          <a:prstGeom prst="rect">
            <a:avLst/>
          </a:prstGeom>
        </p:spPr>
        <p:txBody>
          <a:bodyPr wrap="square">
            <a:spAutoFit/>
          </a:bodyPr>
          <a:lstStyle/>
          <a:p>
            <a:pPr algn="just"/>
            <a:endParaRPr lang="fr-FR" sz="2200" dirty="0" smtClean="0">
              <a:latin typeface="Times New Roman" pitchFamily="18" charset="0"/>
              <a:cs typeface="Times New Roman" pitchFamily="18" charset="0"/>
            </a:endParaRPr>
          </a:p>
          <a:p>
            <a:pPr marL="342900" indent="-342900" algn="just">
              <a:buFont typeface="Wingdings" pitchFamily="2" charset="2"/>
              <a:buChar char="Ø"/>
            </a:pPr>
            <a:r>
              <a:rPr lang="fr-FR" sz="2200" b="1" dirty="0" smtClean="0">
                <a:latin typeface="Times New Roman" pitchFamily="18" charset="0"/>
                <a:cs typeface="Times New Roman" pitchFamily="18" charset="0"/>
              </a:rPr>
              <a:t>Mai : Université de Californie, San Diego</a:t>
            </a:r>
          </a:p>
        </p:txBody>
      </p:sp>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508"/>
          <a:stretch/>
        </p:blipFill>
        <p:spPr bwMode="auto">
          <a:xfrm>
            <a:off x="472965" y="4277546"/>
            <a:ext cx="4290191"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535" y="4325171"/>
            <a:ext cx="4546381"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050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84775"/>
          </a:xfrm>
          <a:prstGeom prst="rect">
            <a:avLst/>
          </a:prstGeom>
          <a:solidFill>
            <a:schemeClr val="accent6">
              <a:lumMod val="60000"/>
              <a:lumOff val="40000"/>
            </a:schemeClr>
          </a:solidFill>
        </p:spPr>
        <p:txBody>
          <a:bodyPr wrap="square" rtlCol="0">
            <a:spAutoFit/>
          </a:bodyPr>
          <a:lstStyle/>
          <a:p>
            <a:pPr algn="ctr"/>
            <a:r>
              <a:rPr lang="fr-FR" sz="3200" b="1" dirty="0">
                <a:latin typeface="Times New Roman" charset="0"/>
                <a:ea typeface="Times New Roman" charset="0"/>
                <a:cs typeface="Times New Roman" charset="0"/>
              </a:rPr>
              <a:t> Possible immunité à long terme contre le SRAS-CoV2</a:t>
            </a: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39" y="1324648"/>
            <a:ext cx="4364093" cy="3824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206" y="1324648"/>
            <a:ext cx="5278019" cy="3824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nvSpPr>
        <p:spPr>
          <a:xfrm>
            <a:off x="5447972" y="1700816"/>
            <a:ext cx="5278019" cy="1015663"/>
          </a:xfrm>
          <a:prstGeom prst="rect">
            <a:avLst/>
          </a:prstGeom>
          <a:noFill/>
          <a:ln w="28575">
            <a:solidFill>
              <a:srgbClr val="FF0000"/>
            </a:solidFill>
          </a:ln>
        </p:spPr>
        <p:txBody>
          <a:bodyPr wrap="square" rtlCol="0">
            <a:spAutoFit/>
          </a:bodyPr>
          <a:lstStyle/>
          <a:p>
            <a:endParaRPr lang="fr-CA" sz="500" dirty="0" smtClean="0">
              <a:latin typeface="Times New Roman" pitchFamily="18" charset="0"/>
              <a:cs typeface="Times New Roman" pitchFamily="18" charset="0"/>
            </a:endParaRPr>
          </a:p>
          <a:p>
            <a:endParaRPr lang="fr-CA" sz="500" dirty="0">
              <a:latin typeface="Times New Roman" pitchFamily="18" charset="0"/>
              <a:cs typeface="Times New Roman" pitchFamily="18" charset="0"/>
            </a:endParaRPr>
          </a:p>
          <a:p>
            <a:endParaRPr lang="fr-CA" sz="500" dirty="0" smtClean="0">
              <a:latin typeface="Times New Roman" pitchFamily="18" charset="0"/>
              <a:cs typeface="Times New Roman" pitchFamily="18" charset="0"/>
            </a:endParaRPr>
          </a:p>
          <a:p>
            <a:endParaRPr lang="fr-CA" sz="500" dirty="0">
              <a:latin typeface="Times New Roman" pitchFamily="18" charset="0"/>
              <a:cs typeface="Times New Roman" pitchFamily="18" charset="0"/>
            </a:endParaRPr>
          </a:p>
          <a:p>
            <a:endParaRPr lang="fr-CA" sz="500" dirty="0" smtClean="0">
              <a:latin typeface="Times New Roman" pitchFamily="18" charset="0"/>
              <a:cs typeface="Times New Roman" pitchFamily="18" charset="0"/>
            </a:endParaRPr>
          </a:p>
          <a:p>
            <a:endParaRPr lang="fr-CA" sz="500" dirty="0">
              <a:latin typeface="Times New Roman" pitchFamily="18" charset="0"/>
              <a:cs typeface="Times New Roman" pitchFamily="18" charset="0"/>
            </a:endParaRPr>
          </a:p>
          <a:p>
            <a:endParaRPr lang="fr-CA" sz="500" dirty="0" smtClean="0">
              <a:latin typeface="Times New Roman" pitchFamily="18" charset="0"/>
              <a:cs typeface="Times New Roman" pitchFamily="18" charset="0"/>
            </a:endParaRPr>
          </a:p>
          <a:p>
            <a:endParaRPr lang="fr-CA" sz="500" dirty="0">
              <a:latin typeface="Times New Roman" pitchFamily="18" charset="0"/>
              <a:cs typeface="Times New Roman" pitchFamily="18" charset="0"/>
            </a:endParaRPr>
          </a:p>
          <a:p>
            <a:endParaRPr lang="fr-CA" sz="500" dirty="0" smtClean="0">
              <a:latin typeface="Times New Roman" pitchFamily="18" charset="0"/>
              <a:cs typeface="Times New Roman" pitchFamily="18" charset="0"/>
            </a:endParaRPr>
          </a:p>
          <a:p>
            <a:endParaRPr lang="fr-CA" sz="500" dirty="0">
              <a:latin typeface="Times New Roman" pitchFamily="18" charset="0"/>
              <a:cs typeface="Times New Roman" pitchFamily="18" charset="0"/>
            </a:endParaRPr>
          </a:p>
          <a:p>
            <a:endParaRPr lang="fr-CA" sz="500" dirty="0" smtClean="0">
              <a:latin typeface="Times New Roman" pitchFamily="18" charset="0"/>
              <a:cs typeface="Times New Roman" pitchFamily="18" charset="0"/>
            </a:endParaRPr>
          </a:p>
          <a:p>
            <a:endParaRPr lang="en-CA" sz="500" dirty="0">
              <a:latin typeface="Times New Roman" pitchFamily="18" charset="0"/>
              <a:cs typeface="Times New Roman" pitchFamily="18" charset="0"/>
            </a:endParaRPr>
          </a:p>
        </p:txBody>
      </p:sp>
      <p:sp>
        <p:nvSpPr>
          <p:cNvPr id="2" name="Rectangle 1"/>
          <p:cNvSpPr/>
          <p:nvPr/>
        </p:nvSpPr>
        <p:spPr>
          <a:xfrm>
            <a:off x="103950" y="6195903"/>
            <a:ext cx="10656512" cy="646331"/>
          </a:xfrm>
          <a:prstGeom prst="rect">
            <a:avLst/>
          </a:prstGeom>
        </p:spPr>
        <p:txBody>
          <a:bodyPr wrap="square">
            <a:spAutoFit/>
          </a:bodyPr>
          <a:lstStyle/>
          <a:p>
            <a:r>
              <a:rPr lang="en-CA" i="1" dirty="0" err="1" smtClean="0">
                <a:latin typeface="Times New Roman" pitchFamily="18" charset="0"/>
                <a:cs typeface="Times New Roman" pitchFamily="18" charset="0"/>
              </a:rPr>
              <a:t>Grifoni</a:t>
            </a:r>
            <a:r>
              <a:rPr lang="en-CA" i="1" dirty="0" smtClean="0">
                <a:latin typeface="Times New Roman" pitchFamily="18" charset="0"/>
                <a:cs typeface="Times New Roman" pitchFamily="18" charset="0"/>
              </a:rPr>
              <a:t> </a:t>
            </a:r>
            <a:r>
              <a:rPr lang="en-CA" i="1" dirty="0" err="1" smtClean="0">
                <a:latin typeface="Times New Roman" pitchFamily="18" charset="0"/>
                <a:cs typeface="Times New Roman" pitchFamily="18" charset="0"/>
              </a:rPr>
              <a:t>A,Weiskopf</a:t>
            </a:r>
            <a:r>
              <a:rPr lang="en-CA" i="1" dirty="0" smtClean="0">
                <a:latin typeface="Times New Roman" pitchFamily="18" charset="0"/>
                <a:cs typeface="Times New Roman" pitchFamily="18" charset="0"/>
              </a:rPr>
              <a:t> D, Ramirez SI, </a:t>
            </a:r>
            <a:r>
              <a:rPr lang="en-CA" i="1" dirty="0" err="1" smtClean="0">
                <a:latin typeface="Times New Roman" pitchFamily="18" charset="0"/>
                <a:cs typeface="Times New Roman" pitchFamily="18" charset="0"/>
              </a:rPr>
              <a:t>Mateus</a:t>
            </a:r>
            <a:r>
              <a:rPr lang="en-CA" i="1" dirty="0" smtClean="0">
                <a:latin typeface="Times New Roman" pitchFamily="18" charset="0"/>
                <a:cs typeface="Times New Roman" pitchFamily="18" charset="0"/>
              </a:rPr>
              <a:t> J, Dan JM, ……</a:t>
            </a:r>
            <a:r>
              <a:rPr lang="en-CA" i="1" dirty="0" err="1" smtClean="0">
                <a:latin typeface="Times New Roman" pitchFamily="18" charset="0"/>
                <a:cs typeface="Times New Roman" pitchFamily="18" charset="0"/>
              </a:rPr>
              <a:t>Sette</a:t>
            </a:r>
            <a:r>
              <a:rPr lang="en-CA" i="1" dirty="0" smtClean="0">
                <a:latin typeface="Times New Roman" pitchFamily="18" charset="0"/>
                <a:cs typeface="Times New Roman" pitchFamily="18" charset="0"/>
              </a:rPr>
              <a:t> A, </a:t>
            </a:r>
            <a:r>
              <a:rPr lang="en-CA" i="1" dirty="0">
                <a:latin typeface="Times New Roman" pitchFamily="18" charset="0"/>
                <a:cs typeface="Times New Roman" pitchFamily="18" charset="0"/>
              </a:rPr>
              <a:t>Targets of T Cell Responses to SARS-CoV-2 Coronavirus in Humans with COVID-19 Disease and Unexposed </a:t>
            </a:r>
            <a:r>
              <a:rPr lang="en-CA" i="1" dirty="0" smtClean="0">
                <a:latin typeface="Times New Roman" pitchFamily="18" charset="0"/>
                <a:cs typeface="Times New Roman" pitchFamily="18" charset="0"/>
              </a:rPr>
              <a:t>Individuals, Cell, 2020 (181): 1489-1501</a:t>
            </a:r>
            <a:endParaRPr lang="en-CA" i="1" dirty="0">
              <a:latin typeface="Times New Roman" pitchFamily="18" charset="0"/>
              <a:cs typeface="Times New Roman" pitchFamily="18" charset="0"/>
            </a:endParaRPr>
          </a:p>
        </p:txBody>
      </p:sp>
    </p:spTree>
    <p:extLst>
      <p:ext uri="{BB962C8B-B14F-4D97-AF65-F5344CB8AC3E}">
        <p14:creationId xmlns:p14="http://schemas.microsoft.com/office/powerpoint/2010/main" val="4689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84775"/>
          </a:xfrm>
          <a:prstGeom prst="rect">
            <a:avLst/>
          </a:prstGeom>
          <a:solidFill>
            <a:schemeClr val="accent6">
              <a:lumMod val="60000"/>
              <a:lumOff val="40000"/>
            </a:schemeClr>
          </a:solidFill>
        </p:spPr>
        <p:txBody>
          <a:bodyPr wrap="square" rtlCol="0">
            <a:spAutoFit/>
          </a:bodyPr>
          <a:lstStyle/>
          <a:p>
            <a:pPr algn="ctr"/>
            <a:r>
              <a:rPr lang="fr-FR" sz="3200" b="1" dirty="0">
                <a:latin typeface="Times New Roman" charset="0"/>
                <a:ea typeface="Times New Roman" charset="0"/>
                <a:cs typeface="Times New Roman" charset="0"/>
              </a:rPr>
              <a:t> Possible immunité à long terme contre le SRAS-CoV2</a:t>
            </a: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8" y="869400"/>
            <a:ext cx="5638732" cy="4427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8176" y="5297211"/>
            <a:ext cx="5400675" cy="646331"/>
          </a:xfrm>
          <a:prstGeom prst="rect">
            <a:avLst/>
          </a:prstGeom>
        </p:spPr>
        <p:txBody>
          <a:bodyPr>
            <a:spAutoFit/>
          </a:bodyPr>
          <a:lstStyle/>
          <a:p>
            <a:r>
              <a:rPr lang="fr-CA" b="1" dirty="0" smtClean="0">
                <a:latin typeface="Times New Roman" pitchFamily="18" charset="0"/>
                <a:cs typeface="Times New Roman" pitchFamily="18" charset="0"/>
              </a:rPr>
              <a:t>Figure 4 : </a:t>
            </a:r>
            <a:r>
              <a:rPr lang="fr-CA" dirty="0" smtClean="0">
                <a:latin typeface="Times New Roman" pitchFamily="18" charset="0"/>
                <a:cs typeface="Times New Roman" pitchFamily="18" charset="0"/>
              </a:rPr>
              <a:t>Réponse </a:t>
            </a:r>
            <a:r>
              <a:rPr lang="fr-CA" dirty="0" err="1" smtClean="0">
                <a:latin typeface="Times New Roman" pitchFamily="18" charset="0"/>
                <a:cs typeface="Times New Roman" pitchFamily="18" charset="0"/>
              </a:rPr>
              <a:t>IgM</a:t>
            </a:r>
            <a:r>
              <a:rPr lang="fr-CA" dirty="0" smtClean="0">
                <a:latin typeface="Times New Roman" pitchFamily="18" charset="0"/>
                <a:cs typeface="Times New Roman" pitchFamily="18" charset="0"/>
              </a:rPr>
              <a:t>, </a:t>
            </a:r>
            <a:r>
              <a:rPr lang="fr-CA" dirty="0" err="1" smtClean="0">
                <a:latin typeface="Times New Roman" pitchFamily="18" charset="0"/>
                <a:cs typeface="Times New Roman" pitchFamily="18" charset="0"/>
              </a:rPr>
              <a:t>IgA</a:t>
            </a:r>
            <a:r>
              <a:rPr lang="fr-CA" dirty="0" smtClean="0">
                <a:latin typeface="Times New Roman" pitchFamily="18" charset="0"/>
                <a:cs typeface="Times New Roman" pitchFamily="18" charset="0"/>
              </a:rPr>
              <a:t> et IgG anti SRAS-CoV2 chez des patients guéris de la COVID-19 </a:t>
            </a:r>
          </a:p>
        </p:txBody>
      </p:sp>
      <p:sp>
        <p:nvSpPr>
          <p:cNvPr id="9" name="Rectangle 8"/>
          <p:cNvSpPr/>
          <p:nvPr/>
        </p:nvSpPr>
        <p:spPr>
          <a:xfrm>
            <a:off x="801411" y="653202"/>
            <a:ext cx="5400675" cy="369332"/>
          </a:xfrm>
          <a:prstGeom prst="rect">
            <a:avLst/>
          </a:prstGeom>
        </p:spPr>
        <p:txBody>
          <a:bodyPr>
            <a:spAutoFit/>
          </a:bodyPr>
          <a:lstStyle/>
          <a:p>
            <a:r>
              <a:rPr lang="fr-CA" b="1" dirty="0" smtClean="0">
                <a:latin typeface="Times New Roman" pitchFamily="18" charset="0"/>
                <a:cs typeface="Times New Roman" pitchFamily="18" charset="0"/>
              </a:rPr>
              <a:t>IgG		</a:t>
            </a:r>
            <a:r>
              <a:rPr lang="fr-CA" b="1" dirty="0" err="1" smtClean="0">
                <a:latin typeface="Times New Roman" pitchFamily="18" charset="0"/>
                <a:cs typeface="Times New Roman" pitchFamily="18" charset="0"/>
              </a:rPr>
              <a:t>IgM</a:t>
            </a:r>
            <a:r>
              <a:rPr lang="fr-CA" b="1" dirty="0" smtClean="0">
                <a:latin typeface="Times New Roman" pitchFamily="18" charset="0"/>
                <a:cs typeface="Times New Roman" pitchFamily="18" charset="0"/>
              </a:rPr>
              <a:t>		</a:t>
            </a:r>
            <a:r>
              <a:rPr lang="fr-CA" b="1" dirty="0" err="1" smtClean="0">
                <a:latin typeface="Times New Roman" pitchFamily="18" charset="0"/>
                <a:cs typeface="Times New Roman" pitchFamily="18" charset="0"/>
              </a:rPr>
              <a:t>IgA</a:t>
            </a:r>
            <a:endParaRPr lang="fr-CA" dirty="0" smtClean="0">
              <a:latin typeface="Times New Roman" pitchFamily="18" charset="0"/>
              <a:cs typeface="Times New Roman" pitchFamily="18"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9855" y="684734"/>
            <a:ext cx="2714625"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8009" y="3715999"/>
            <a:ext cx="3285797" cy="2529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5612042" y="6245354"/>
            <a:ext cx="5400675" cy="646331"/>
          </a:xfrm>
          <a:prstGeom prst="rect">
            <a:avLst/>
          </a:prstGeom>
        </p:spPr>
        <p:txBody>
          <a:bodyPr>
            <a:spAutoFit/>
          </a:bodyPr>
          <a:lstStyle/>
          <a:p>
            <a:r>
              <a:rPr lang="fr-CA" b="1" dirty="0" smtClean="0">
                <a:latin typeface="Times New Roman" pitchFamily="18" charset="0"/>
                <a:cs typeface="Times New Roman" pitchFamily="18" charset="0"/>
              </a:rPr>
              <a:t>Figure 5 : </a:t>
            </a:r>
            <a:r>
              <a:rPr lang="fr-CA" dirty="0" smtClean="0">
                <a:latin typeface="Times New Roman" pitchFamily="18" charset="0"/>
                <a:cs typeface="Times New Roman" pitchFamily="18" charset="0"/>
              </a:rPr>
              <a:t>Réponse cellules T CD4+ </a:t>
            </a:r>
            <a:r>
              <a:rPr lang="fr-CA" dirty="0" smtClean="0">
                <a:latin typeface="Times New Roman" pitchFamily="18" charset="0"/>
                <a:cs typeface="Times New Roman" pitchFamily="18" charset="0"/>
              </a:rPr>
              <a:t>spécifiques </a:t>
            </a:r>
            <a:r>
              <a:rPr lang="fr-CA" dirty="0" smtClean="0">
                <a:latin typeface="Times New Roman" pitchFamily="18" charset="0"/>
                <a:cs typeface="Times New Roman" pitchFamily="18" charset="0"/>
              </a:rPr>
              <a:t>du SRAS-CoV2 chez des patients guéris de la COVID-19 </a:t>
            </a:r>
          </a:p>
        </p:txBody>
      </p:sp>
      <p:sp>
        <p:nvSpPr>
          <p:cNvPr id="10" name="Rectangle 9"/>
          <p:cNvSpPr/>
          <p:nvPr/>
        </p:nvSpPr>
        <p:spPr>
          <a:xfrm>
            <a:off x="6158896" y="3574816"/>
            <a:ext cx="867104" cy="630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smtClean="0">
                <a:solidFill>
                  <a:schemeClr val="tx1"/>
                </a:solidFill>
                <a:latin typeface="Times New Roman" pitchFamily="18" charset="0"/>
                <a:cs typeface="Times New Roman" pitchFamily="18" charset="0"/>
              </a:rPr>
              <a:t>B</a:t>
            </a:r>
            <a:endParaRPr lang="en-CA"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6291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84775"/>
          </a:xfrm>
          <a:prstGeom prst="rect">
            <a:avLst/>
          </a:prstGeom>
          <a:solidFill>
            <a:schemeClr val="accent6">
              <a:lumMod val="60000"/>
              <a:lumOff val="40000"/>
            </a:schemeClr>
          </a:solidFill>
        </p:spPr>
        <p:txBody>
          <a:bodyPr wrap="square" rtlCol="0">
            <a:spAutoFit/>
          </a:bodyPr>
          <a:lstStyle/>
          <a:p>
            <a:pPr algn="ctr"/>
            <a:r>
              <a:rPr lang="fr-FR" sz="3200" b="1" dirty="0">
                <a:latin typeface="Times New Roman" charset="0"/>
                <a:ea typeface="Times New Roman" charset="0"/>
                <a:cs typeface="Times New Roman" charset="0"/>
              </a:rPr>
              <a:t> Possible immunité à long terme contre le SRAS-CoV2</a:t>
            </a: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5" name="Groupe 4"/>
          <p:cNvGrpSpPr/>
          <p:nvPr/>
        </p:nvGrpSpPr>
        <p:grpSpPr>
          <a:xfrm>
            <a:off x="5507917" y="721257"/>
            <a:ext cx="4963615" cy="3342292"/>
            <a:chOff x="4987639" y="1146939"/>
            <a:chExt cx="4963615" cy="3342292"/>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7196" y="1481958"/>
              <a:ext cx="4664058" cy="300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987639" y="1146939"/>
              <a:ext cx="867104" cy="630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smtClean="0">
                  <a:solidFill>
                    <a:schemeClr val="tx1"/>
                  </a:solidFill>
                  <a:latin typeface="Times New Roman" pitchFamily="18" charset="0"/>
                  <a:cs typeface="Times New Roman" pitchFamily="18" charset="0"/>
                </a:rPr>
                <a:t>B</a:t>
              </a:r>
              <a:endParaRPr lang="en-CA" b="1" dirty="0">
                <a:solidFill>
                  <a:schemeClr val="tx1"/>
                </a:solidFill>
                <a:latin typeface="Times New Roman" pitchFamily="18" charset="0"/>
                <a:cs typeface="Times New Roman" pitchFamily="18" charset="0"/>
              </a:endParaRPr>
            </a:p>
          </p:txBody>
        </p:sp>
      </p:grpSp>
      <p:grpSp>
        <p:nvGrpSpPr>
          <p:cNvPr id="4" name="Groupe 3"/>
          <p:cNvGrpSpPr/>
          <p:nvPr/>
        </p:nvGrpSpPr>
        <p:grpSpPr>
          <a:xfrm>
            <a:off x="178176" y="804030"/>
            <a:ext cx="5048566" cy="3673361"/>
            <a:chOff x="178176" y="1008988"/>
            <a:chExt cx="5048566" cy="3673361"/>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283" y="1225759"/>
              <a:ext cx="4942317" cy="3456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8176" y="1008988"/>
              <a:ext cx="867104" cy="630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tx1"/>
                  </a:solidFill>
                  <a:latin typeface="Times New Roman" pitchFamily="18" charset="0"/>
                  <a:cs typeface="Times New Roman" pitchFamily="18" charset="0"/>
                </a:rPr>
                <a:t>A</a:t>
              </a:r>
              <a:endParaRPr lang="en-CA" b="1" dirty="0">
                <a:solidFill>
                  <a:schemeClr val="tx1"/>
                </a:solidFill>
                <a:latin typeface="Times New Roman" pitchFamily="18" charset="0"/>
                <a:cs typeface="Times New Roman" pitchFamily="18" charset="0"/>
              </a:endParaRPr>
            </a:p>
          </p:txBody>
        </p:sp>
        <p:sp>
          <p:nvSpPr>
            <p:cNvPr id="18" name="Rectangle 17"/>
            <p:cNvSpPr/>
            <p:nvPr/>
          </p:nvSpPr>
          <p:spPr>
            <a:xfrm>
              <a:off x="4359638" y="1103584"/>
              <a:ext cx="867104" cy="630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tx1"/>
                </a:solidFill>
                <a:latin typeface="Times New Roman" pitchFamily="18" charset="0"/>
                <a:cs typeface="Times New Roman" pitchFamily="18" charset="0"/>
              </a:endParaRPr>
            </a:p>
          </p:txBody>
        </p:sp>
      </p:grpSp>
      <p:sp>
        <p:nvSpPr>
          <p:cNvPr id="19" name="Rectangle 18"/>
          <p:cNvSpPr/>
          <p:nvPr/>
        </p:nvSpPr>
        <p:spPr>
          <a:xfrm>
            <a:off x="178176" y="4477391"/>
            <a:ext cx="10589983" cy="646331"/>
          </a:xfrm>
          <a:prstGeom prst="rect">
            <a:avLst/>
          </a:prstGeom>
        </p:spPr>
        <p:txBody>
          <a:bodyPr wrap="square">
            <a:spAutoFit/>
          </a:bodyPr>
          <a:lstStyle/>
          <a:p>
            <a:r>
              <a:rPr lang="fr-CA" b="1" dirty="0" smtClean="0">
                <a:latin typeface="Times New Roman" pitchFamily="18" charset="0"/>
                <a:cs typeface="Times New Roman" pitchFamily="18" charset="0"/>
              </a:rPr>
              <a:t>Figure </a:t>
            </a:r>
            <a:r>
              <a:rPr lang="fr-CA" b="1" dirty="0" smtClean="0">
                <a:latin typeface="Times New Roman" pitchFamily="18" charset="0"/>
                <a:cs typeface="Times New Roman" pitchFamily="18" charset="0"/>
              </a:rPr>
              <a:t>6 </a:t>
            </a:r>
            <a:r>
              <a:rPr lang="fr-CA" b="1" dirty="0" smtClean="0">
                <a:latin typeface="Times New Roman" pitchFamily="18" charset="0"/>
                <a:cs typeface="Times New Roman" pitchFamily="18" charset="0"/>
              </a:rPr>
              <a:t>: </a:t>
            </a:r>
            <a:r>
              <a:rPr lang="fr-CA" dirty="0" smtClean="0">
                <a:latin typeface="Times New Roman" pitchFamily="18" charset="0"/>
                <a:cs typeface="Times New Roman" pitchFamily="18" charset="0"/>
              </a:rPr>
              <a:t>Production de cytokines par les cellules TCD4</a:t>
            </a:r>
            <a:r>
              <a:rPr lang="fr-CA" baseline="30000" dirty="0" smtClean="0">
                <a:latin typeface="Times New Roman" pitchFamily="18" charset="0"/>
                <a:cs typeface="Times New Roman" pitchFamily="18" charset="0"/>
              </a:rPr>
              <a:t>+</a:t>
            </a:r>
            <a:r>
              <a:rPr lang="fr-CA" dirty="0" smtClean="0">
                <a:latin typeface="Times New Roman" pitchFamily="18" charset="0"/>
                <a:cs typeface="Times New Roman" pitchFamily="18" charset="0"/>
              </a:rPr>
              <a:t> spécifiques du SRAS-CoV2 chez des patients guéris de la COVID-19 </a:t>
            </a:r>
          </a:p>
        </p:txBody>
      </p:sp>
      <p:sp>
        <p:nvSpPr>
          <p:cNvPr id="20" name="Rectangle 19"/>
          <p:cNvSpPr/>
          <p:nvPr/>
        </p:nvSpPr>
        <p:spPr>
          <a:xfrm>
            <a:off x="72418" y="6195903"/>
            <a:ext cx="10656512" cy="646331"/>
          </a:xfrm>
          <a:prstGeom prst="rect">
            <a:avLst/>
          </a:prstGeom>
        </p:spPr>
        <p:txBody>
          <a:bodyPr wrap="square">
            <a:spAutoFit/>
          </a:bodyPr>
          <a:lstStyle/>
          <a:p>
            <a:r>
              <a:rPr lang="en-CA" i="1" dirty="0" err="1" smtClean="0">
                <a:latin typeface="Times New Roman" pitchFamily="18" charset="0"/>
                <a:cs typeface="Times New Roman" pitchFamily="18" charset="0"/>
              </a:rPr>
              <a:t>Grifoni</a:t>
            </a:r>
            <a:r>
              <a:rPr lang="en-CA" i="1" dirty="0" smtClean="0">
                <a:latin typeface="Times New Roman" pitchFamily="18" charset="0"/>
                <a:cs typeface="Times New Roman" pitchFamily="18" charset="0"/>
              </a:rPr>
              <a:t> </a:t>
            </a:r>
            <a:r>
              <a:rPr lang="en-CA" i="1" dirty="0" err="1" smtClean="0">
                <a:latin typeface="Times New Roman" pitchFamily="18" charset="0"/>
                <a:cs typeface="Times New Roman" pitchFamily="18" charset="0"/>
              </a:rPr>
              <a:t>A,Weiskopf</a:t>
            </a:r>
            <a:r>
              <a:rPr lang="en-CA" i="1" dirty="0" smtClean="0">
                <a:latin typeface="Times New Roman" pitchFamily="18" charset="0"/>
                <a:cs typeface="Times New Roman" pitchFamily="18" charset="0"/>
              </a:rPr>
              <a:t> D, Ramirez SI, </a:t>
            </a:r>
            <a:r>
              <a:rPr lang="en-CA" i="1" dirty="0" err="1" smtClean="0">
                <a:latin typeface="Times New Roman" pitchFamily="18" charset="0"/>
                <a:cs typeface="Times New Roman" pitchFamily="18" charset="0"/>
              </a:rPr>
              <a:t>Mateus</a:t>
            </a:r>
            <a:r>
              <a:rPr lang="en-CA" i="1" dirty="0" smtClean="0">
                <a:latin typeface="Times New Roman" pitchFamily="18" charset="0"/>
                <a:cs typeface="Times New Roman" pitchFamily="18" charset="0"/>
              </a:rPr>
              <a:t> J, Dan JM, ……</a:t>
            </a:r>
            <a:r>
              <a:rPr lang="en-CA" i="1" dirty="0" err="1" smtClean="0">
                <a:latin typeface="Times New Roman" pitchFamily="18" charset="0"/>
                <a:cs typeface="Times New Roman" pitchFamily="18" charset="0"/>
              </a:rPr>
              <a:t>Sette</a:t>
            </a:r>
            <a:r>
              <a:rPr lang="en-CA" i="1" dirty="0" smtClean="0">
                <a:latin typeface="Times New Roman" pitchFamily="18" charset="0"/>
                <a:cs typeface="Times New Roman" pitchFamily="18" charset="0"/>
              </a:rPr>
              <a:t> A, </a:t>
            </a:r>
            <a:r>
              <a:rPr lang="en-CA" i="1" dirty="0">
                <a:latin typeface="Times New Roman" pitchFamily="18" charset="0"/>
                <a:cs typeface="Times New Roman" pitchFamily="18" charset="0"/>
              </a:rPr>
              <a:t>Targets of T Cell Responses to SARS-CoV-2 Coronavirus in Humans with COVID-19 Disease and Unexposed </a:t>
            </a:r>
            <a:r>
              <a:rPr lang="en-CA" i="1" dirty="0" smtClean="0">
                <a:latin typeface="Times New Roman" pitchFamily="18" charset="0"/>
                <a:cs typeface="Times New Roman" pitchFamily="18" charset="0"/>
              </a:rPr>
              <a:t>Individuals, Cell, 2020 (181): 1489-1501</a:t>
            </a:r>
            <a:endParaRPr lang="en-CA" i="1" dirty="0">
              <a:latin typeface="Times New Roman" pitchFamily="18" charset="0"/>
              <a:cs typeface="Times New Roman" pitchFamily="18" charset="0"/>
            </a:endParaRPr>
          </a:p>
        </p:txBody>
      </p:sp>
    </p:spTree>
    <p:extLst>
      <p:ext uri="{BB962C8B-B14F-4D97-AF65-F5344CB8AC3E}">
        <p14:creationId xmlns:p14="http://schemas.microsoft.com/office/powerpoint/2010/main" val="214044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0" y="904280"/>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0" y="-14"/>
            <a:ext cx="10801350" cy="861774"/>
          </a:xfrm>
          <a:prstGeom prst="rect">
            <a:avLst/>
          </a:prstGeom>
          <a:solidFill>
            <a:schemeClr val="accent6">
              <a:lumMod val="60000"/>
              <a:lumOff val="40000"/>
            </a:schemeClr>
          </a:solidFill>
        </p:spPr>
        <p:txBody>
          <a:bodyPr wrap="square" rtlCol="0">
            <a:spAutoFit/>
          </a:bodyPr>
          <a:lstStyle/>
          <a:p>
            <a:pPr algn="ctr"/>
            <a:r>
              <a:rPr lang="fr-CA" sz="5000" b="1" dirty="0" smtClean="0">
                <a:latin typeface="Times New Roman" pitchFamily="18" charset="0"/>
                <a:cs typeface="Times New Roman" pitchFamily="18" charset="0"/>
              </a:rPr>
              <a:t>Relativité des savoirs scientifiques</a:t>
            </a:r>
            <a:endParaRPr lang="fr-CA" sz="5000" b="1"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418" y="1348276"/>
            <a:ext cx="262890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27529" y="3133972"/>
            <a:ext cx="2210862" cy="646331"/>
          </a:xfrm>
          <a:prstGeom prst="rect">
            <a:avLst/>
          </a:prstGeom>
        </p:spPr>
        <p:txBody>
          <a:bodyPr wrap="none">
            <a:spAutoFit/>
          </a:bodyPr>
          <a:lstStyle/>
          <a:p>
            <a:pPr algn="ctr"/>
            <a:r>
              <a:rPr lang="en-CA" dirty="0">
                <a:latin typeface="Times New Roman" pitchFamily="18" charset="0"/>
                <a:cs typeface="Times New Roman" pitchFamily="18" charset="0"/>
              </a:rPr>
              <a:t>Karl </a:t>
            </a:r>
            <a:r>
              <a:rPr lang="en-CA" dirty="0" err="1">
                <a:latin typeface="Times New Roman" pitchFamily="18" charset="0"/>
                <a:cs typeface="Times New Roman" pitchFamily="18" charset="0"/>
              </a:rPr>
              <a:t>Raimund</a:t>
            </a:r>
            <a:r>
              <a:rPr lang="en-CA" dirty="0">
                <a:latin typeface="Times New Roman" pitchFamily="18" charset="0"/>
                <a:cs typeface="Times New Roman" pitchFamily="18" charset="0"/>
              </a:rPr>
              <a:t> </a:t>
            </a:r>
            <a:r>
              <a:rPr lang="en-CA" dirty="0" smtClean="0">
                <a:latin typeface="Times New Roman" pitchFamily="18" charset="0"/>
                <a:cs typeface="Times New Roman" pitchFamily="18" charset="0"/>
              </a:rPr>
              <a:t>Popper</a:t>
            </a:r>
          </a:p>
          <a:p>
            <a:pPr algn="ctr"/>
            <a:r>
              <a:rPr lang="fr-CA" dirty="0" smtClean="0">
                <a:latin typeface="Times New Roman" pitchFamily="18" charset="0"/>
                <a:cs typeface="Times New Roman" pitchFamily="18" charset="0"/>
              </a:rPr>
              <a:t>1902-1994</a:t>
            </a:r>
            <a:endParaRPr lang="en-CA" dirty="0">
              <a:latin typeface="Times New Roman" pitchFamily="18" charset="0"/>
              <a:cs typeface="Times New Roman" pitchFamily="18" charset="0"/>
            </a:endParaRPr>
          </a:p>
        </p:txBody>
      </p:sp>
      <p:sp>
        <p:nvSpPr>
          <p:cNvPr id="10" name="Rectangle 9"/>
          <p:cNvSpPr/>
          <p:nvPr/>
        </p:nvSpPr>
        <p:spPr>
          <a:xfrm>
            <a:off x="3609318" y="1529267"/>
            <a:ext cx="7032406" cy="646331"/>
          </a:xfrm>
          <a:prstGeom prst="rect">
            <a:avLst/>
          </a:prstGeom>
        </p:spPr>
        <p:txBody>
          <a:bodyPr wrap="square">
            <a:spAutoFit/>
          </a:bodyPr>
          <a:lstStyle/>
          <a:p>
            <a:pPr algn="ctr"/>
            <a:r>
              <a:rPr lang="fr-CA" dirty="0" smtClean="0">
                <a:latin typeface="Times New Roman" pitchFamily="18" charset="0"/>
                <a:cs typeface="Times New Roman" pitchFamily="18" charset="0"/>
              </a:rPr>
              <a:t>«</a:t>
            </a:r>
            <a:r>
              <a:rPr lang="fr-CA" b="1" dirty="0" smtClean="0">
                <a:latin typeface="Times New Roman" pitchFamily="18" charset="0"/>
                <a:cs typeface="Times New Roman" pitchFamily="18" charset="0"/>
              </a:rPr>
              <a:t>Le savant n’a pas à se prétendre détenteur de vérités incontestables mais en recherche de plus de vérité </a:t>
            </a:r>
            <a:r>
              <a:rPr lang="fr-CA" dirty="0">
                <a:latin typeface="Times New Roman" pitchFamily="18" charset="0"/>
                <a:cs typeface="Times New Roman" pitchFamily="18" charset="0"/>
              </a:rPr>
              <a:t>»</a:t>
            </a:r>
            <a:endParaRPr lang="en-CA" dirty="0">
              <a:latin typeface="Times New Roman" pitchFamily="18" charset="0"/>
              <a:cs typeface="Times New Roman" pitchFamily="18" charset="0"/>
            </a:endParaRPr>
          </a:p>
        </p:txBody>
      </p:sp>
      <p:sp>
        <p:nvSpPr>
          <p:cNvPr id="11" name="Rectangle 10"/>
          <p:cNvSpPr/>
          <p:nvPr/>
        </p:nvSpPr>
        <p:spPr>
          <a:xfrm>
            <a:off x="3761718" y="2596095"/>
            <a:ext cx="7032406" cy="646331"/>
          </a:xfrm>
          <a:prstGeom prst="rect">
            <a:avLst/>
          </a:prstGeom>
        </p:spPr>
        <p:txBody>
          <a:bodyPr wrap="square">
            <a:spAutoFit/>
          </a:bodyPr>
          <a:lstStyle/>
          <a:p>
            <a:pPr algn="ctr"/>
            <a:r>
              <a:rPr lang="fr-CA" dirty="0" smtClean="0">
                <a:latin typeface="Times New Roman" pitchFamily="18" charset="0"/>
                <a:cs typeface="Times New Roman" pitchFamily="18" charset="0"/>
              </a:rPr>
              <a:t> </a:t>
            </a:r>
            <a:r>
              <a:rPr lang="fr-CA" dirty="0">
                <a:latin typeface="Times New Roman" pitchFamily="18" charset="0"/>
                <a:cs typeface="Times New Roman" pitchFamily="18" charset="0"/>
              </a:rPr>
              <a:t>« </a:t>
            </a:r>
            <a:r>
              <a:rPr lang="fr-CA" b="1" dirty="0" smtClean="0">
                <a:latin typeface="Times New Roman" pitchFamily="18" charset="0"/>
                <a:cs typeface="Times New Roman" pitchFamily="18" charset="0"/>
              </a:rPr>
              <a:t>La certitude dans le domaine des sciences est le plus sûr allié de l’obscurantisme</a:t>
            </a:r>
            <a:r>
              <a:rPr lang="fr-CA" dirty="0">
                <a:latin typeface="Times New Roman" pitchFamily="18" charset="0"/>
                <a:cs typeface="Times New Roman" pitchFamily="18" charset="0"/>
              </a:rPr>
              <a:t>»</a:t>
            </a:r>
            <a:endParaRPr lang="en-CA" dirty="0">
              <a:latin typeface="Times New Roman" pitchFamily="18" charset="0"/>
              <a:cs typeface="Times New Roman" pitchFamily="18" charset="0"/>
            </a:endParaRPr>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58" y="3882819"/>
            <a:ext cx="3237203" cy="212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524515" y="5998039"/>
            <a:ext cx="3237203" cy="923330"/>
          </a:xfrm>
          <a:prstGeom prst="rect">
            <a:avLst/>
          </a:prstGeom>
        </p:spPr>
        <p:txBody>
          <a:bodyPr wrap="square">
            <a:spAutoFit/>
          </a:bodyPr>
          <a:lstStyle/>
          <a:p>
            <a:pPr algn="ctr"/>
            <a:r>
              <a:rPr lang="fr-CA" dirty="0" smtClean="0">
                <a:latin typeface="Times New Roman" pitchFamily="18" charset="0"/>
                <a:cs typeface="Times New Roman" pitchFamily="18" charset="0"/>
              </a:rPr>
              <a:t> Socrate condamné à mort par les démocrates d’Athène</a:t>
            </a:r>
            <a:r>
              <a:rPr lang="fr-CA" dirty="0">
                <a:latin typeface="Times New Roman" pitchFamily="18" charset="0"/>
                <a:cs typeface="Times New Roman" pitchFamily="18" charset="0"/>
              </a:rPr>
              <a:t>s</a:t>
            </a:r>
            <a:endParaRPr lang="fr-CA" dirty="0" smtClean="0">
              <a:latin typeface="Times New Roman" pitchFamily="18" charset="0"/>
              <a:cs typeface="Times New Roman" pitchFamily="18" charset="0"/>
            </a:endParaRPr>
          </a:p>
          <a:p>
            <a:pPr algn="ctr"/>
            <a:r>
              <a:rPr lang="fr-CA" dirty="0" smtClean="0">
                <a:latin typeface="Times New Roman" pitchFamily="18" charset="0"/>
                <a:cs typeface="Times New Roman" pitchFamily="18" charset="0"/>
              </a:rPr>
              <a:t>-399 avant NSJC</a:t>
            </a:r>
            <a:endParaRPr lang="en-CA" dirty="0">
              <a:latin typeface="Times New Roman" pitchFamily="18" charset="0"/>
              <a:cs typeface="Times New Roman" pitchFamily="18" charset="0"/>
            </a:endParaRPr>
          </a:p>
        </p:txBody>
      </p:sp>
      <p:sp>
        <p:nvSpPr>
          <p:cNvPr id="15" name="Rectangle 14"/>
          <p:cNvSpPr/>
          <p:nvPr/>
        </p:nvSpPr>
        <p:spPr>
          <a:xfrm>
            <a:off x="3882586" y="4419630"/>
            <a:ext cx="7032406" cy="369332"/>
          </a:xfrm>
          <a:prstGeom prst="rect">
            <a:avLst/>
          </a:prstGeom>
        </p:spPr>
        <p:txBody>
          <a:bodyPr wrap="square">
            <a:spAutoFit/>
          </a:bodyPr>
          <a:lstStyle/>
          <a:p>
            <a:pPr algn="ctr"/>
            <a:r>
              <a:rPr lang="fr-CA" dirty="0">
                <a:latin typeface="Times New Roman" pitchFamily="18" charset="0"/>
                <a:cs typeface="Times New Roman" pitchFamily="18" charset="0"/>
              </a:rPr>
              <a:t>« </a:t>
            </a:r>
            <a:r>
              <a:rPr lang="fr-CA" b="1" dirty="0" smtClean="0">
                <a:latin typeface="Times New Roman" pitchFamily="18" charset="0"/>
                <a:cs typeface="Times New Roman" pitchFamily="18" charset="0"/>
              </a:rPr>
              <a:t>Vous croyez savoir; mais que savez-vous vraiment?</a:t>
            </a:r>
            <a:r>
              <a:rPr lang="fr-CA" dirty="0">
                <a:latin typeface="Times New Roman" pitchFamily="18" charset="0"/>
                <a:cs typeface="Times New Roman" pitchFamily="18" charset="0"/>
              </a:rPr>
              <a:t> »</a:t>
            </a:r>
            <a:endParaRPr lang="en-CA" dirty="0">
              <a:latin typeface="Times New Roman" pitchFamily="18" charset="0"/>
              <a:cs typeface="Times New Roman" pitchFamily="18" charset="0"/>
            </a:endParaRPr>
          </a:p>
        </p:txBody>
      </p:sp>
      <p:sp>
        <p:nvSpPr>
          <p:cNvPr id="12" name="Rectangle 11"/>
          <p:cNvSpPr/>
          <p:nvPr/>
        </p:nvSpPr>
        <p:spPr>
          <a:xfrm>
            <a:off x="3861560" y="5786012"/>
            <a:ext cx="7032406" cy="830997"/>
          </a:xfrm>
          <a:prstGeom prst="rect">
            <a:avLst/>
          </a:prstGeom>
        </p:spPr>
        <p:txBody>
          <a:bodyPr wrap="square">
            <a:spAutoFit/>
          </a:bodyPr>
          <a:lstStyle/>
          <a:p>
            <a:pPr algn="ctr"/>
            <a:r>
              <a:rPr lang="fr-CA" sz="2400" b="1" dirty="0" smtClean="0">
                <a:solidFill>
                  <a:srgbClr val="FF0000"/>
                </a:solidFill>
                <a:latin typeface="Times New Roman" pitchFamily="18" charset="0"/>
                <a:cs typeface="Times New Roman" pitchFamily="18" charset="0"/>
              </a:rPr>
              <a:t>Se poser toujours des questions et tirer leçons des événements passés.</a:t>
            </a:r>
            <a:endParaRPr lang="en-CA" sz="2400" b="1" dirty="0">
              <a:solidFill>
                <a:srgbClr val="FF0000"/>
              </a:solidFill>
              <a:latin typeface="Times New Roman" pitchFamily="18" charset="0"/>
              <a:cs typeface="Times New Roman" pitchFamily="18" charset="0"/>
            </a:endParaRPr>
          </a:p>
        </p:txBody>
      </p:sp>
      <p:sp>
        <p:nvSpPr>
          <p:cNvPr id="3" name="Flèche vers le bas 2"/>
          <p:cNvSpPr/>
          <p:nvPr/>
        </p:nvSpPr>
        <p:spPr>
          <a:xfrm>
            <a:off x="6763407" y="4930856"/>
            <a:ext cx="772510" cy="83932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0705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4" grpId="0"/>
      <p:bldP spid="15" grpId="0"/>
      <p:bldP spid="1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84775"/>
          </a:xfrm>
          <a:prstGeom prst="rect">
            <a:avLst/>
          </a:prstGeom>
          <a:solidFill>
            <a:schemeClr val="accent6">
              <a:lumMod val="60000"/>
              <a:lumOff val="40000"/>
            </a:schemeClr>
          </a:solidFill>
        </p:spPr>
        <p:txBody>
          <a:bodyPr wrap="square" rtlCol="0">
            <a:spAutoFit/>
          </a:bodyPr>
          <a:lstStyle/>
          <a:p>
            <a:pPr algn="ctr"/>
            <a:r>
              <a:rPr lang="fr-FR" sz="3200" b="1" dirty="0">
                <a:latin typeface="Times New Roman" charset="0"/>
                <a:ea typeface="Times New Roman" charset="0"/>
                <a:cs typeface="Times New Roman" charset="0"/>
              </a:rPr>
              <a:t> Possible immunité à long terme contre le SRAS-CoV2</a:t>
            </a: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78176" y="4477391"/>
            <a:ext cx="10589983" cy="646331"/>
          </a:xfrm>
          <a:prstGeom prst="rect">
            <a:avLst/>
          </a:prstGeom>
        </p:spPr>
        <p:txBody>
          <a:bodyPr wrap="square">
            <a:spAutoFit/>
          </a:bodyPr>
          <a:lstStyle/>
          <a:p>
            <a:r>
              <a:rPr lang="fr-CA" b="1" dirty="0" smtClean="0">
                <a:latin typeface="Times New Roman" pitchFamily="18" charset="0"/>
                <a:cs typeface="Times New Roman" pitchFamily="18" charset="0"/>
              </a:rPr>
              <a:t>Figure </a:t>
            </a:r>
            <a:r>
              <a:rPr lang="fr-CA" b="1" dirty="0" smtClean="0">
                <a:latin typeface="Times New Roman" pitchFamily="18" charset="0"/>
                <a:cs typeface="Times New Roman" pitchFamily="18" charset="0"/>
              </a:rPr>
              <a:t>7 </a:t>
            </a:r>
            <a:r>
              <a:rPr lang="fr-CA" b="1" dirty="0" smtClean="0">
                <a:latin typeface="Times New Roman" pitchFamily="18" charset="0"/>
                <a:cs typeface="Times New Roman" pitchFamily="18" charset="0"/>
              </a:rPr>
              <a:t>: </a:t>
            </a:r>
            <a:r>
              <a:rPr lang="fr-CA" dirty="0" smtClean="0">
                <a:latin typeface="Times New Roman" pitchFamily="18" charset="0"/>
                <a:cs typeface="Times New Roman" pitchFamily="18" charset="0"/>
              </a:rPr>
              <a:t>Production de cytokines par les cellules TCD8</a:t>
            </a:r>
            <a:r>
              <a:rPr lang="fr-CA" baseline="30000" dirty="0" smtClean="0">
                <a:latin typeface="Times New Roman" pitchFamily="18" charset="0"/>
                <a:cs typeface="Times New Roman" pitchFamily="18" charset="0"/>
              </a:rPr>
              <a:t>+</a:t>
            </a:r>
            <a:r>
              <a:rPr lang="fr-CA" dirty="0" smtClean="0">
                <a:latin typeface="Times New Roman" pitchFamily="18" charset="0"/>
                <a:cs typeface="Times New Roman" pitchFamily="18" charset="0"/>
              </a:rPr>
              <a:t> spécifiques du SRAS-CoV2 chez des patients guéris de la COVID-19 </a:t>
            </a:r>
          </a:p>
        </p:txBody>
      </p:sp>
      <p:sp>
        <p:nvSpPr>
          <p:cNvPr id="20" name="Rectangle 19"/>
          <p:cNvSpPr/>
          <p:nvPr/>
        </p:nvSpPr>
        <p:spPr>
          <a:xfrm>
            <a:off x="72418" y="6195903"/>
            <a:ext cx="10656512" cy="646331"/>
          </a:xfrm>
          <a:prstGeom prst="rect">
            <a:avLst/>
          </a:prstGeom>
        </p:spPr>
        <p:txBody>
          <a:bodyPr wrap="square">
            <a:spAutoFit/>
          </a:bodyPr>
          <a:lstStyle/>
          <a:p>
            <a:r>
              <a:rPr lang="en-CA" i="1" dirty="0" err="1" smtClean="0">
                <a:latin typeface="Times New Roman" pitchFamily="18" charset="0"/>
                <a:cs typeface="Times New Roman" pitchFamily="18" charset="0"/>
              </a:rPr>
              <a:t>Grifoni</a:t>
            </a:r>
            <a:r>
              <a:rPr lang="en-CA" i="1" dirty="0" smtClean="0">
                <a:latin typeface="Times New Roman" pitchFamily="18" charset="0"/>
                <a:cs typeface="Times New Roman" pitchFamily="18" charset="0"/>
              </a:rPr>
              <a:t> </a:t>
            </a:r>
            <a:r>
              <a:rPr lang="en-CA" i="1" dirty="0" err="1" smtClean="0">
                <a:latin typeface="Times New Roman" pitchFamily="18" charset="0"/>
                <a:cs typeface="Times New Roman" pitchFamily="18" charset="0"/>
              </a:rPr>
              <a:t>A,Weiskopf</a:t>
            </a:r>
            <a:r>
              <a:rPr lang="en-CA" i="1" dirty="0" smtClean="0">
                <a:latin typeface="Times New Roman" pitchFamily="18" charset="0"/>
                <a:cs typeface="Times New Roman" pitchFamily="18" charset="0"/>
              </a:rPr>
              <a:t> D, Ramirez SI, </a:t>
            </a:r>
            <a:r>
              <a:rPr lang="en-CA" i="1" dirty="0" err="1" smtClean="0">
                <a:latin typeface="Times New Roman" pitchFamily="18" charset="0"/>
                <a:cs typeface="Times New Roman" pitchFamily="18" charset="0"/>
              </a:rPr>
              <a:t>Mateus</a:t>
            </a:r>
            <a:r>
              <a:rPr lang="en-CA" i="1" dirty="0" smtClean="0">
                <a:latin typeface="Times New Roman" pitchFamily="18" charset="0"/>
                <a:cs typeface="Times New Roman" pitchFamily="18" charset="0"/>
              </a:rPr>
              <a:t> J, Dan JM, ……</a:t>
            </a:r>
            <a:r>
              <a:rPr lang="en-CA" i="1" dirty="0" err="1" smtClean="0">
                <a:latin typeface="Times New Roman" pitchFamily="18" charset="0"/>
                <a:cs typeface="Times New Roman" pitchFamily="18" charset="0"/>
              </a:rPr>
              <a:t>Sette</a:t>
            </a:r>
            <a:r>
              <a:rPr lang="en-CA" i="1" dirty="0" smtClean="0">
                <a:latin typeface="Times New Roman" pitchFamily="18" charset="0"/>
                <a:cs typeface="Times New Roman" pitchFamily="18" charset="0"/>
              </a:rPr>
              <a:t> A, </a:t>
            </a:r>
            <a:r>
              <a:rPr lang="en-CA" i="1" dirty="0">
                <a:latin typeface="Times New Roman" pitchFamily="18" charset="0"/>
                <a:cs typeface="Times New Roman" pitchFamily="18" charset="0"/>
              </a:rPr>
              <a:t>Targets of T Cell Responses to SARS-CoV-2 Coronavirus in Humans with COVID-19 Disease and Unexposed </a:t>
            </a:r>
            <a:r>
              <a:rPr lang="en-CA" i="1" dirty="0" smtClean="0">
                <a:latin typeface="Times New Roman" pitchFamily="18" charset="0"/>
                <a:cs typeface="Times New Roman" pitchFamily="18" charset="0"/>
              </a:rPr>
              <a:t>Individuals, Cell, 2020 (181): 1489-1501</a:t>
            </a:r>
            <a:endParaRPr lang="en-CA" i="1" dirty="0">
              <a:latin typeface="Times New Roman" pitchFamily="18" charset="0"/>
              <a:cs typeface="Times New Roman" pitchFamily="18" charset="0"/>
            </a:endParaRPr>
          </a:p>
        </p:txBody>
      </p:sp>
      <p:grpSp>
        <p:nvGrpSpPr>
          <p:cNvPr id="6" name="Groupe 5"/>
          <p:cNvGrpSpPr/>
          <p:nvPr/>
        </p:nvGrpSpPr>
        <p:grpSpPr>
          <a:xfrm>
            <a:off x="365223" y="914392"/>
            <a:ext cx="3043077" cy="3577638"/>
            <a:chOff x="112967" y="709434"/>
            <a:chExt cx="3043077" cy="3577638"/>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44" y="962847"/>
              <a:ext cx="285750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12967" y="709434"/>
              <a:ext cx="867104" cy="630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tx1"/>
                  </a:solidFill>
                  <a:latin typeface="Times New Roman" pitchFamily="18" charset="0"/>
                  <a:cs typeface="Times New Roman" pitchFamily="18" charset="0"/>
                </a:rPr>
                <a:t>A</a:t>
              </a:r>
              <a:endParaRPr lang="en-CA" b="1" dirty="0">
                <a:solidFill>
                  <a:schemeClr val="tx1"/>
                </a:solidFill>
                <a:latin typeface="Times New Roman" pitchFamily="18" charset="0"/>
                <a:cs typeface="Times New Roman" pitchFamily="18" charset="0"/>
              </a:endParaRPr>
            </a:p>
          </p:txBody>
        </p:sp>
      </p:grpSp>
      <p:grpSp>
        <p:nvGrpSpPr>
          <p:cNvPr id="2" name="Groupe 1"/>
          <p:cNvGrpSpPr/>
          <p:nvPr/>
        </p:nvGrpSpPr>
        <p:grpSpPr>
          <a:xfrm>
            <a:off x="4049099" y="861824"/>
            <a:ext cx="5353233" cy="3369898"/>
            <a:chOff x="3796843" y="656866"/>
            <a:chExt cx="5353233" cy="3369898"/>
          </a:xfrm>
        </p:grpSpPr>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6101" y="788264"/>
              <a:ext cx="5133975"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3796843" y="693658"/>
              <a:ext cx="867104" cy="630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tx1"/>
                  </a:solidFill>
                  <a:latin typeface="Times New Roman" pitchFamily="18" charset="0"/>
                  <a:cs typeface="Times New Roman" pitchFamily="18" charset="0"/>
                </a:rPr>
                <a:t>B</a:t>
              </a:r>
              <a:endParaRPr lang="en-CA" b="1" dirty="0">
                <a:solidFill>
                  <a:schemeClr val="tx1"/>
                </a:solidFill>
                <a:latin typeface="Times New Roman" pitchFamily="18" charset="0"/>
                <a:cs typeface="Times New Roman" pitchFamily="18" charset="0"/>
              </a:endParaRPr>
            </a:p>
          </p:txBody>
        </p:sp>
        <p:sp>
          <p:nvSpPr>
            <p:cNvPr id="17" name="Rectangle 16"/>
            <p:cNvSpPr/>
            <p:nvPr/>
          </p:nvSpPr>
          <p:spPr>
            <a:xfrm>
              <a:off x="6566399" y="656866"/>
              <a:ext cx="867104" cy="630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smtClean="0">
                  <a:solidFill>
                    <a:schemeClr val="tx1"/>
                  </a:solidFill>
                  <a:latin typeface="Times New Roman" pitchFamily="18" charset="0"/>
                  <a:cs typeface="Times New Roman" pitchFamily="18" charset="0"/>
                </a:rPr>
                <a:t>C</a:t>
              </a:r>
              <a:endParaRPr lang="en-CA" b="1"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14025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84775"/>
          </a:xfrm>
          <a:prstGeom prst="rect">
            <a:avLst/>
          </a:prstGeom>
          <a:solidFill>
            <a:schemeClr val="accent6">
              <a:lumMod val="60000"/>
              <a:lumOff val="40000"/>
            </a:schemeClr>
          </a:solidFill>
        </p:spPr>
        <p:txBody>
          <a:bodyPr wrap="square" rtlCol="0">
            <a:spAutoFit/>
          </a:bodyPr>
          <a:lstStyle/>
          <a:p>
            <a:pPr algn="ctr"/>
            <a:r>
              <a:rPr lang="fr-FR" sz="3200" b="1" dirty="0">
                <a:latin typeface="Times New Roman" charset="0"/>
                <a:ea typeface="Times New Roman" charset="0"/>
                <a:cs typeface="Times New Roman" charset="0"/>
              </a:rPr>
              <a:t> Possible immunité à long terme contre le SRAS-CoV2</a:t>
            </a: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750" y="4477391"/>
            <a:ext cx="10589983" cy="646331"/>
          </a:xfrm>
          <a:prstGeom prst="rect">
            <a:avLst/>
          </a:prstGeom>
        </p:spPr>
        <p:txBody>
          <a:bodyPr wrap="square">
            <a:spAutoFit/>
          </a:bodyPr>
          <a:lstStyle/>
          <a:p>
            <a:r>
              <a:rPr lang="fr-CA" b="1" dirty="0" smtClean="0">
                <a:latin typeface="Times New Roman" pitchFamily="18" charset="0"/>
                <a:cs typeface="Times New Roman" pitchFamily="18" charset="0"/>
              </a:rPr>
              <a:t>Figure </a:t>
            </a:r>
            <a:r>
              <a:rPr lang="fr-CA" b="1" dirty="0" smtClean="0">
                <a:latin typeface="Times New Roman" pitchFamily="18" charset="0"/>
                <a:cs typeface="Times New Roman" pitchFamily="18" charset="0"/>
              </a:rPr>
              <a:t>8 </a:t>
            </a:r>
            <a:r>
              <a:rPr lang="fr-CA" b="1" dirty="0" smtClean="0">
                <a:latin typeface="Times New Roman" pitchFamily="18" charset="0"/>
                <a:cs typeface="Times New Roman" pitchFamily="18" charset="0"/>
              </a:rPr>
              <a:t>: </a:t>
            </a:r>
            <a:r>
              <a:rPr lang="fr-CA" dirty="0" smtClean="0">
                <a:latin typeface="Times New Roman" pitchFamily="18" charset="0"/>
                <a:cs typeface="Times New Roman" pitchFamily="18" charset="0"/>
              </a:rPr>
              <a:t>Réactivité des cellules TCD4</a:t>
            </a:r>
            <a:r>
              <a:rPr lang="fr-CA" baseline="30000" dirty="0" smtClean="0">
                <a:latin typeface="Times New Roman" pitchFamily="18" charset="0"/>
                <a:cs typeface="Times New Roman" pitchFamily="18" charset="0"/>
              </a:rPr>
              <a:t>+</a:t>
            </a:r>
            <a:r>
              <a:rPr lang="fr-CA" dirty="0" smtClean="0">
                <a:latin typeface="Times New Roman" pitchFamily="18" charset="0"/>
                <a:cs typeface="Times New Roman" pitchFamily="18" charset="0"/>
              </a:rPr>
              <a:t> spécifiques du SRAS-CoV2 chez des personnes non exposées au SRAS-CoV2 </a:t>
            </a:r>
          </a:p>
        </p:txBody>
      </p:sp>
      <p:sp>
        <p:nvSpPr>
          <p:cNvPr id="20" name="Rectangle 19"/>
          <p:cNvSpPr/>
          <p:nvPr/>
        </p:nvSpPr>
        <p:spPr>
          <a:xfrm>
            <a:off x="72418" y="6195903"/>
            <a:ext cx="10656512" cy="646331"/>
          </a:xfrm>
          <a:prstGeom prst="rect">
            <a:avLst/>
          </a:prstGeom>
        </p:spPr>
        <p:txBody>
          <a:bodyPr wrap="square">
            <a:spAutoFit/>
          </a:bodyPr>
          <a:lstStyle/>
          <a:p>
            <a:r>
              <a:rPr lang="en-CA" i="1" dirty="0" err="1" smtClean="0">
                <a:latin typeface="Times New Roman" pitchFamily="18" charset="0"/>
                <a:cs typeface="Times New Roman" pitchFamily="18" charset="0"/>
              </a:rPr>
              <a:t>Grifoni</a:t>
            </a:r>
            <a:r>
              <a:rPr lang="en-CA" i="1" dirty="0" smtClean="0">
                <a:latin typeface="Times New Roman" pitchFamily="18" charset="0"/>
                <a:cs typeface="Times New Roman" pitchFamily="18" charset="0"/>
              </a:rPr>
              <a:t> </a:t>
            </a:r>
            <a:r>
              <a:rPr lang="en-CA" i="1" dirty="0" err="1" smtClean="0">
                <a:latin typeface="Times New Roman" pitchFamily="18" charset="0"/>
                <a:cs typeface="Times New Roman" pitchFamily="18" charset="0"/>
              </a:rPr>
              <a:t>A,Weiskopf</a:t>
            </a:r>
            <a:r>
              <a:rPr lang="en-CA" i="1" dirty="0" smtClean="0">
                <a:latin typeface="Times New Roman" pitchFamily="18" charset="0"/>
                <a:cs typeface="Times New Roman" pitchFamily="18" charset="0"/>
              </a:rPr>
              <a:t> D, Ramirez SI, </a:t>
            </a:r>
            <a:r>
              <a:rPr lang="en-CA" i="1" dirty="0" err="1" smtClean="0">
                <a:latin typeface="Times New Roman" pitchFamily="18" charset="0"/>
                <a:cs typeface="Times New Roman" pitchFamily="18" charset="0"/>
              </a:rPr>
              <a:t>Mateus</a:t>
            </a:r>
            <a:r>
              <a:rPr lang="en-CA" i="1" dirty="0" smtClean="0">
                <a:latin typeface="Times New Roman" pitchFamily="18" charset="0"/>
                <a:cs typeface="Times New Roman" pitchFamily="18" charset="0"/>
              </a:rPr>
              <a:t> J, Dan JM, ……</a:t>
            </a:r>
            <a:r>
              <a:rPr lang="en-CA" i="1" dirty="0" err="1" smtClean="0">
                <a:latin typeface="Times New Roman" pitchFamily="18" charset="0"/>
                <a:cs typeface="Times New Roman" pitchFamily="18" charset="0"/>
              </a:rPr>
              <a:t>Sette</a:t>
            </a:r>
            <a:r>
              <a:rPr lang="en-CA" i="1" dirty="0" smtClean="0">
                <a:latin typeface="Times New Roman" pitchFamily="18" charset="0"/>
                <a:cs typeface="Times New Roman" pitchFamily="18" charset="0"/>
              </a:rPr>
              <a:t> A, </a:t>
            </a:r>
            <a:r>
              <a:rPr lang="en-CA" i="1" dirty="0">
                <a:latin typeface="Times New Roman" pitchFamily="18" charset="0"/>
                <a:cs typeface="Times New Roman" pitchFamily="18" charset="0"/>
              </a:rPr>
              <a:t>Targets of T Cell Responses to SARS-CoV-2 Coronavirus in Humans with COVID-19 Disease and Unexposed </a:t>
            </a:r>
            <a:r>
              <a:rPr lang="en-CA" i="1" dirty="0" smtClean="0">
                <a:latin typeface="Times New Roman" pitchFamily="18" charset="0"/>
                <a:cs typeface="Times New Roman" pitchFamily="18" charset="0"/>
              </a:rPr>
              <a:t>Individuals, Cell, 2020 (181): 1489-1501</a:t>
            </a:r>
            <a:endParaRPr lang="en-CA" i="1" dirty="0">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97" y="993222"/>
            <a:ext cx="3384598"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e 3"/>
          <p:cNvGrpSpPr/>
          <p:nvPr/>
        </p:nvGrpSpPr>
        <p:grpSpPr>
          <a:xfrm>
            <a:off x="4452118" y="882860"/>
            <a:ext cx="3178391" cy="3548978"/>
            <a:chOff x="4452118" y="882860"/>
            <a:chExt cx="3178391" cy="3548978"/>
          </a:xfrm>
        </p:grpSpPr>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074" y="945924"/>
              <a:ext cx="2839435" cy="3485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4452118" y="882860"/>
              <a:ext cx="867104" cy="630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smtClean="0">
                  <a:solidFill>
                    <a:schemeClr val="tx1"/>
                  </a:solidFill>
                  <a:latin typeface="Times New Roman" pitchFamily="18" charset="0"/>
                  <a:cs typeface="Times New Roman" pitchFamily="18" charset="0"/>
                </a:rPr>
                <a:t>B</a:t>
              </a:r>
              <a:endParaRPr lang="en-CA" b="1"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64772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84775"/>
          </a:xfrm>
          <a:prstGeom prst="rect">
            <a:avLst/>
          </a:prstGeom>
          <a:solidFill>
            <a:schemeClr val="accent6">
              <a:lumMod val="60000"/>
              <a:lumOff val="40000"/>
            </a:schemeClr>
          </a:solidFill>
        </p:spPr>
        <p:txBody>
          <a:bodyPr wrap="square" rtlCol="0">
            <a:spAutoFit/>
          </a:bodyPr>
          <a:lstStyle/>
          <a:p>
            <a:pPr algn="ctr"/>
            <a:r>
              <a:rPr lang="fr-FR" sz="3200" b="1" dirty="0">
                <a:latin typeface="Times New Roman" charset="0"/>
                <a:ea typeface="Times New Roman" charset="0"/>
                <a:cs typeface="Times New Roman" charset="0"/>
              </a:rPr>
              <a:t> Possible immunité à long terme contre le SRAS-CoV2</a:t>
            </a: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8142" y="5186883"/>
            <a:ext cx="10589983" cy="646331"/>
          </a:xfrm>
          <a:prstGeom prst="rect">
            <a:avLst/>
          </a:prstGeom>
        </p:spPr>
        <p:txBody>
          <a:bodyPr wrap="square">
            <a:spAutoFit/>
          </a:bodyPr>
          <a:lstStyle/>
          <a:p>
            <a:r>
              <a:rPr lang="fr-CA" b="1" dirty="0" smtClean="0">
                <a:latin typeface="Times New Roman" pitchFamily="18" charset="0"/>
                <a:cs typeface="Times New Roman" pitchFamily="18" charset="0"/>
              </a:rPr>
              <a:t>Figure </a:t>
            </a:r>
            <a:r>
              <a:rPr lang="fr-CA" b="1" dirty="0" smtClean="0">
                <a:latin typeface="Times New Roman" pitchFamily="18" charset="0"/>
                <a:cs typeface="Times New Roman" pitchFamily="18" charset="0"/>
              </a:rPr>
              <a:t>9 </a:t>
            </a:r>
            <a:r>
              <a:rPr lang="fr-CA" b="1" dirty="0" smtClean="0">
                <a:latin typeface="Times New Roman" pitchFamily="18" charset="0"/>
                <a:cs typeface="Times New Roman" pitchFamily="18" charset="0"/>
              </a:rPr>
              <a:t>: </a:t>
            </a:r>
            <a:r>
              <a:rPr lang="fr-CA" dirty="0" err="1" smtClean="0">
                <a:latin typeface="Times New Roman" pitchFamily="18" charset="0"/>
                <a:cs typeface="Times New Roman" pitchFamily="18" charset="0"/>
              </a:rPr>
              <a:t>Immunoréactivité</a:t>
            </a:r>
            <a:r>
              <a:rPr lang="fr-CA" dirty="0" smtClean="0">
                <a:latin typeface="Times New Roman" pitchFamily="18" charset="0"/>
                <a:cs typeface="Times New Roman" pitchFamily="18" charset="0"/>
              </a:rPr>
              <a:t> des cellules T CD4 </a:t>
            </a:r>
            <a:r>
              <a:rPr lang="fr-CA" baseline="30000" dirty="0" smtClean="0">
                <a:latin typeface="Times New Roman" pitchFamily="18" charset="0"/>
                <a:cs typeface="Times New Roman" pitchFamily="18" charset="0"/>
              </a:rPr>
              <a:t>+</a:t>
            </a:r>
            <a:r>
              <a:rPr lang="fr-CA" dirty="0" smtClean="0">
                <a:latin typeface="Times New Roman" pitchFamily="18" charset="0"/>
                <a:cs typeface="Times New Roman" pitchFamily="18" charset="0"/>
              </a:rPr>
              <a:t>et CD8</a:t>
            </a:r>
            <a:r>
              <a:rPr lang="fr-CA" baseline="30000" dirty="0">
                <a:latin typeface="Times New Roman" pitchFamily="18" charset="0"/>
                <a:cs typeface="Times New Roman" pitchFamily="18" charset="0"/>
              </a:rPr>
              <a:t> </a:t>
            </a:r>
            <a:r>
              <a:rPr lang="fr-CA" baseline="30000" dirty="0" smtClean="0">
                <a:latin typeface="Times New Roman" pitchFamily="18" charset="0"/>
                <a:cs typeface="Times New Roman" pitchFamily="18" charset="0"/>
              </a:rPr>
              <a:t>+ </a:t>
            </a:r>
            <a:r>
              <a:rPr lang="fr-CA" dirty="0" smtClean="0">
                <a:latin typeface="Times New Roman" pitchFamily="18" charset="0"/>
                <a:cs typeface="Times New Roman" pitchFamily="18" charset="0"/>
              </a:rPr>
              <a:t>contre des protéines </a:t>
            </a:r>
            <a:r>
              <a:rPr lang="fr-CA" dirty="0" err="1" smtClean="0">
                <a:latin typeface="Times New Roman" pitchFamily="18" charset="0"/>
                <a:cs typeface="Times New Roman" pitchFamily="18" charset="0"/>
              </a:rPr>
              <a:t>immunodominantes</a:t>
            </a:r>
            <a:r>
              <a:rPr lang="fr-CA" dirty="0" smtClean="0">
                <a:latin typeface="Times New Roman" pitchFamily="18" charset="0"/>
                <a:cs typeface="Times New Roman" pitchFamily="18" charset="0"/>
              </a:rPr>
              <a:t> de SRAS-CoV2 chez les patients guéris de la COVID-19 et chez des personnes non exposées. </a:t>
            </a:r>
          </a:p>
        </p:txBody>
      </p:sp>
      <p:sp>
        <p:nvSpPr>
          <p:cNvPr id="20" name="Rectangle 19"/>
          <p:cNvSpPr/>
          <p:nvPr/>
        </p:nvSpPr>
        <p:spPr>
          <a:xfrm>
            <a:off x="72418" y="6195903"/>
            <a:ext cx="10656512" cy="646331"/>
          </a:xfrm>
          <a:prstGeom prst="rect">
            <a:avLst/>
          </a:prstGeom>
        </p:spPr>
        <p:txBody>
          <a:bodyPr wrap="square">
            <a:spAutoFit/>
          </a:bodyPr>
          <a:lstStyle/>
          <a:p>
            <a:r>
              <a:rPr lang="en-CA" i="1" dirty="0" err="1" smtClean="0">
                <a:latin typeface="Times New Roman" pitchFamily="18" charset="0"/>
                <a:cs typeface="Times New Roman" pitchFamily="18" charset="0"/>
              </a:rPr>
              <a:t>Grifoni</a:t>
            </a:r>
            <a:r>
              <a:rPr lang="en-CA" i="1" dirty="0" smtClean="0">
                <a:latin typeface="Times New Roman" pitchFamily="18" charset="0"/>
                <a:cs typeface="Times New Roman" pitchFamily="18" charset="0"/>
              </a:rPr>
              <a:t> </a:t>
            </a:r>
            <a:r>
              <a:rPr lang="en-CA" i="1" dirty="0" err="1" smtClean="0">
                <a:latin typeface="Times New Roman" pitchFamily="18" charset="0"/>
                <a:cs typeface="Times New Roman" pitchFamily="18" charset="0"/>
              </a:rPr>
              <a:t>A,Weiskopf</a:t>
            </a:r>
            <a:r>
              <a:rPr lang="en-CA" i="1" dirty="0" smtClean="0">
                <a:latin typeface="Times New Roman" pitchFamily="18" charset="0"/>
                <a:cs typeface="Times New Roman" pitchFamily="18" charset="0"/>
              </a:rPr>
              <a:t> D, Ramirez SI, </a:t>
            </a:r>
            <a:r>
              <a:rPr lang="en-CA" i="1" dirty="0" err="1" smtClean="0">
                <a:latin typeface="Times New Roman" pitchFamily="18" charset="0"/>
                <a:cs typeface="Times New Roman" pitchFamily="18" charset="0"/>
              </a:rPr>
              <a:t>Mateus</a:t>
            </a:r>
            <a:r>
              <a:rPr lang="en-CA" i="1" dirty="0" smtClean="0">
                <a:latin typeface="Times New Roman" pitchFamily="18" charset="0"/>
                <a:cs typeface="Times New Roman" pitchFamily="18" charset="0"/>
              </a:rPr>
              <a:t> J, Dan JM, ……</a:t>
            </a:r>
            <a:r>
              <a:rPr lang="en-CA" i="1" dirty="0" err="1" smtClean="0">
                <a:latin typeface="Times New Roman" pitchFamily="18" charset="0"/>
                <a:cs typeface="Times New Roman" pitchFamily="18" charset="0"/>
              </a:rPr>
              <a:t>Sette</a:t>
            </a:r>
            <a:r>
              <a:rPr lang="en-CA" i="1" dirty="0" smtClean="0">
                <a:latin typeface="Times New Roman" pitchFamily="18" charset="0"/>
                <a:cs typeface="Times New Roman" pitchFamily="18" charset="0"/>
              </a:rPr>
              <a:t> A, </a:t>
            </a:r>
            <a:r>
              <a:rPr lang="en-CA" i="1" dirty="0">
                <a:latin typeface="Times New Roman" pitchFamily="18" charset="0"/>
                <a:cs typeface="Times New Roman" pitchFamily="18" charset="0"/>
              </a:rPr>
              <a:t>Targets of T Cell Responses to SARS-CoV-2 Coronavirus in Humans with COVID-19 Disease and Unexposed </a:t>
            </a:r>
            <a:r>
              <a:rPr lang="en-CA" i="1" dirty="0" smtClean="0">
                <a:latin typeface="Times New Roman" pitchFamily="18" charset="0"/>
                <a:cs typeface="Times New Roman" pitchFamily="18" charset="0"/>
              </a:rPr>
              <a:t>Individuals, Cell, 2020 (181): 1489-1501</a:t>
            </a:r>
            <a:endParaRPr lang="en-CA" i="1" dirty="0">
              <a:latin typeface="Times New Roman" pitchFamily="18" charset="0"/>
              <a:cs typeface="Times New Roman" pitchFamily="18" charset="0"/>
            </a:endParaRPr>
          </a:p>
        </p:txBody>
      </p:sp>
      <p:grpSp>
        <p:nvGrpSpPr>
          <p:cNvPr id="3" name="Groupe 2"/>
          <p:cNvGrpSpPr/>
          <p:nvPr/>
        </p:nvGrpSpPr>
        <p:grpSpPr>
          <a:xfrm>
            <a:off x="49903" y="851328"/>
            <a:ext cx="5226946" cy="4240933"/>
            <a:chOff x="49903" y="851328"/>
            <a:chExt cx="5226946" cy="4240933"/>
          </a:xfrm>
        </p:grpSpPr>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49" y="969578"/>
              <a:ext cx="5143500" cy="4122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49903" y="851328"/>
              <a:ext cx="754138" cy="315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tx1"/>
                  </a:solidFill>
                  <a:latin typeface="Times New Roman" pitchFamily="18" charset="0"/>
                  <a:cs typeface="Times New Roman" pitchFamily="18" charset="0"/>
                </a:rPr>
                <a:t>A</a:t>
              </a:r>
              <a:endParaRPr lang="en-CA" b="1" dirty="0">
                <a:solidFill>
                  <a:schemeClr val="tx1"/>
                </a:solidFill>
                <a:latin typeface="Times New Roman" pitchFamily="18" charset="0"/>
                <a:cs typeface="Times New Roman" pitchFamily="18" charset="0"/>
              </a:endParaRPr>
            </a:p>
          </p:txBody>
        </p:sp>
      </p:grpSp>
      <p:grpSp>
        <p:nvGrpSpPr>
          <p:cNvPr id="4" name="Groupe 3"/>
          <p:cNvGrpSpPr/>
          <p:nvPr/>
        </p:nvGrpSpPr>
        <p:grpSpPr>
          <a:xfrm>
            <a:off x="5261083" y="874973"/>
            <a:ext cx="5310758" cy="4359178"/>
            <a:chOff x="5261083" y="874973"/>
            <a:chExt cx="5310758" cy="4359178"/>
          </a:xfrm>
        </p:grpSpPr>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2616" y="893378"/>
              <a:ext cx="5229225" cy="4340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5261083" y="874973"/>
              <a:ext cx="666751" cy="212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smtClean="0">
                  <a:solidFill>
                    <a:schemeClr val="tx1"/>
                  </a:solidFill>
                  <a:latin typeface="Times New Roman" pitchFamily="18" charset="0"/>
                  <a:cs typeface="Times New Roman" pitchFamily="18" charset="0"/>
                </a:rPr>
                <a:t>B</a:t>
              </a:r>
              <a:endParaRPr lang="en-CA" b="1"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1948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84775"/>
          </a:xfrm>
          <a:prstGeom prst="rect">
            <a:avLst/>
          </a:prstGeom>
          <a:solidFill>
            <a:schemeClr val="accent6">
              <a:lumMod val="60000"/>
              <a:lumOff val="40000"/>
            </a:schemeClr>
          </a:solidFill>
        </p:spPr>
        <p:txBody>
          <a:bodyPr wrap="square" rtlCol="0">
            <a:spAutoFit/>
          </a:bodyPr>
          <a:lstStyle/>
          <a:p>
            <a:pPr algn="ctr"/>
            <a:r>
              <a:rPr lang="fr-FR" sz="3200" b="1" dirty="0">
                <a:latin typeface="Times New Roman" charset="0"/>
                <a:ea typeface="Times New Roman" charset="0"/>
                <a:cs typeface="Times New Roman" charset="0"/>
              </a:rPr>
              <a:t> Possible immunité à long terme contre le SRAS-CoV2</a:t>
            </a: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01005" y="797874"/>
            <a:ext cx="10589983" cy="5632311"/>
          </a:xfrm>
          <a:prstGeom prst="rect">
            <a:avLst/>
          </a:prstGeom>
        </p:spPr>
        <p:txBody>
          <a:bodyPr wrap="square">
            <a:spAutoFit/>
          </a:bodyPr>
          <a:lstStyle/>
          <a:p>
            <a:pPr algn="ctr"/>
            <a:r>
              <a:rPr lang="fr-CA" sz="2400" b="1" dirty="0" smtClean="0">
                <a:solidFill>
                  <a:srgbClr val="FF0000"/>
                </a:solidFill>
                <a:latin typeface="Times New Roman" pitchFamily="18" charset="0"/>
                <a:cs typeface="Times New Roman" pitchFamily="18" charset="0"/>
              </a:rPr>
              <a:t>Conclusion</a:t>
            </a:r>
          </a:p>
          <a:p>
            <a:pPr algn="just"/>
            <a:r>
              <a:rPr lang="fr-CA" sz="2400" b="1" dirty="0" smtClean="0">
                <a:solidFill>
                  <a:srgbClr val="FF0000"/>
                </a:solidFill>
                <a:latin typeface="Times New Roman" pitchFamily="18" charset="0"/>
                <a:cs typeface="Times New Roman" pitchFamily="18" charset="0"/>
              </a:rPr>
              <a:t>1- Cellules T CD4+ spécifiques de protéines de SRAS-CoV2 retrouvées chez tous les patients de l’études </a:t>
            </a:r>
            <a:r>
              <a:rPr lang="fr-CA" sz="2400" b="1" dirty="0" smtClean="0">
                <a:solidFill>
                  <a:srgbClr val="FF0000"/>
                </a:solidFill>
                <a:latin typeface="Times New Roman" pitchFamily="18" charset="0"/>
                <a:cs typeface="Times New Roman" pitchFamily="18" charset="0"/>
              </a:rPr>
              <a:t>guéris </a:t>
            </a:r>
            <a:r>
              <a:rPr lang="fr-CA" sz="2400" b="1" dirty="0" smtClean="0">
                <a:solidFill>
                  <a:srgbClr val="FF0000"/>
                </a:solidFill>
                <a:latin typeface="Times New Roman" pitchFamily="18" charset="0"/>
                <a:cs typeface="Times New Roman" pitchFamily="18" charset="0"/>
              </a:rPr>
              <a:t>de la COVID-19</a:t>
            </a:r>
          </a:p>
          <a:p>
            <a:pPr algn="just"/>
            <a:endParaRPr lang="fr-CA" sz="2400" b="1" dirty="0" smtClean="0">
              <a:solidFill>
                <a:srgbClr val="FF0000"/>
              </a:solidFill>
              <a:latin typeface="Times New Roman" pitchFamily="18" charset="0"/>
              <a:cs typeface="Times New Roman" pitchFamily="18" charset="0"/>
            </a:endParaRPr>
          </a:p>
          <a:p>
            <a:pPr algn="just"/>
            <a:r>
              <a:rPr lang="fr-CA" sz="2400" b="1" dirty="0" smtClean="0">
                <a:solidFill>
                  <a:srgbClr val="FF0000"/>
                </a:solidFill>
                <a:latin typeface="Times New Roman" pitchFamily="18" charset="0"/>
                <a:cs typeface="Times New Roman" pitchFamily="18" charset="0"/>
              </a:rPr>
              <a:t>2- Anticorps spécifiques </a:t>
            </a:r>
            <a:r>
              <a:rPr lang="fr-CA" sz="2400" b="1" dirty="0">
                <a:solidFill>
                  <a:srgbClr val="FF0000"/>
                </a:solidFill>
                <a:latin typeface="Times New Roman" pitchFamily="18" charset="0"/>
                <a:cs typeface="Times New Roman" pitchFamily="18" charset="0"/>
              </a:rPr>
              <a:t>de protéines de SRAS-CoV2 </a:t>
            </a:r>
            <a:r>
              <a:rPr lang="fr-CA" sz="2400" b="1" dirty="0" smtClean="0">
                <a:solidFill>
                  <a:srgbClr val="FF0000"/>
                </a:solidFill>
                <a:latin typeface="Times New Roman" pitchFamily="18" charset="0"/>
                <a:cs typeface="Times New Roman" pitchFamily="18" charset="0"/>
              </a:rPr>
              <a:t>retrouvés </a:t>
            </a:r>
            <a:r>
              <a:rPr lang="fr-CA" sz="2400" b="1" dirty="0">
                <a:solidFill>
                  <a:srgbClr val="FF0000"/>
                </a:solidFill>
                <a:latin typeface="Times New Roman" pitchFamily="18" charset="0"/>
                <a:cs typeface="Times New Roman" pitchFamily="18" charset="0"/>
              </a:rPr>
              <a:t>chez </a:t>
            </a:r>
            <a:r>
              <a:rPr lang="fr-CA" sz="2400" b="1" dirty="0" smtClean="0">
                <a:solidFill>
                  <a:srgbClr val="FF0000"/>
                </a:solidFill>
                <a:latin typeface="Times New Roman" pitchFamily="18" charset="0"/>
                <a:cs typeface="Times New Roman" pitchFamily="18" charset="0"/>
              </a:rPr>
              <a:t>tous les </a:t>
            </a:r>
            <a:r>
              <a:rPr lang="fr-CA" sz="2400" b="1" dirty="0">
                <a:solidFill>
                  <a:srgbClr val="FF0000"/>
                </a:solidFill>
                <a:latin typeface="Times New Roman" pitchFamily="18" charset="0"/>
                <a:cs typeface="Times New Roman" pitchFamily="18" charset="0"/>
              </a:rPr>
              <a:t>patients de l’études </a:t>
            </a:r>
            <a:r>
              <a:rPr lang="fr-CA" sz="2400" b="1" dirty="0" smtClean="0">
                <a:solidFill>
                  <a:srgbClr val="FF0000"/>
                </a:solidFill>
                <a:latin typeface="Times New Roman" pitchFamily="18" charset="0"/>
                <a:cs typeface="Times New Roman" pitchFamily="18" charset="0"/>
              </a:rPr>
              <a:t>guéris </a:t>
            </a:r>
            <a:r>
              <a:rPr lang="fr-CA" sz="2400" b="1" dirty="0">
                <a:solidFill>
                  <a:srgbClr val="FF0000"/>
                </a:solidFill>
                <a:latin typeface="Times New Roman" pitchFamily="18" charset="0"/>
                <a:cs typeface="Times New Roman" pitchFamily="18" charset="0"/>
              </a:rPr>
              <a:t>de la COVID-19</a:t>
            </a:r>
          </a:p>
          <a:p>
            <a:endParaRPr lang="fr-CA" sz="2400" b="1" dirty="0">
              <a:solidFill>
                <a:srgbClr val="FF0000"/>
              </a:solidFill>
              <a:latin typeface="Times New Roman" pitchFamily="18" charset="0"/>
              <a:cs typeface="Times New Roman" pitchFamily="18" charset="0"/>
            </a:endParaRPr>
          </a:p>
          <a:p>
            <a:r>
              <a:rPr lang="fr-CA" sz="2400" b="1" dirty="0" smtClean="0">
                <a:solidFill>
                  <a:srgbClr val="FF0000"/>
                </a:solidFill>
                <a:latin typeface="Times New Roman" pitchFamily="18" charset="0"/>
                <a:cs typeface="Times New Roman" pitchFamily="18" charset="0"/>
              </a:rPr>
              <a:t>3- </a:t>
            </a:r>
            <a:r>
              <a:rPr lang="fr-CA" sz="2400" b="1" dirty="0">
                <a:solidFill>
                  <a:srgbClr val="FF0000"/>
                </a:solidFill>
                <a:latin typeface="Times New Roman" pitchFamily="18" charset="0"/>
                <a:cs typeface="Times New Roman" pitchFamily="18" charset="0"/>
              </a:rPr>
              <a:t>Cellules T </a:t>
            </a:r>
            <a:r>
              <a:rPr lang="fr-CA" sz="2400" b="1" dirty="0" smtClean="0">
                <a:solidFill>
                  <a:srgbClr val="FF0000"/>
                </a:solidFill>
                <a:latin typeface="Times New Roman" pitchFamily="18" charset="0"/>
                <a:cs typeface="Times New Roman" pitchFamily="18" charset="0"/>
              </a:rPr>
              <a:t>CD8+ </a:t>
            </a:r>
            <a:r>
              <a:rPr lang="fr-CA" sz="2400" b="1" dirty="0">
                <a:solidFill>
                  <a:srgbClr val="FF0000"/>
                </a:solidFill>
                <a:latin typeface="Times New Roman" pitchFamily="18" charset="0"/>
                <a:cs typeface="Times New Roman" pitchFamily="18" charset="0"/>
              </a:rPr>
              <a:t>spécifiques de protéines de SRAS-CoV2 retrouvées chez </a:t>
            </a:r>
            <a:r>
              <a:rPr lang="fr-CA" sz="2400" b="1" dirty="0" smtClean="0">
                <a:solidFill>
                  <a:srgbClr val="FF0000"/>
                </a:solidFill>
                <a:latin typeface="Times New Roman" pitchFamily="18" charset="0"/>
                <a:cs typeface="Times New Roman" pitchFamily="18" charset="0"/>
              </a:rPr>
              <a:t>la plupart des </a:t>
            </a:r>
            <a:r>
              <a:rPr lang="fr-CA" sz="2400" b="1" dirty="0">
                <a:solidFill>
                  <a:srgbClr val="FF0000"/>
                </a:solidFill>
                <a:latin typeface="Times New Roman" pitchFamily="18" charset="0"/>
                <a:cs typeface="Times New Roman" pitchFamily="18" charset="0"/>
              </a:rPr>
              <a:t>patients </a:t>
            </a:r>
            <a:r>
              <a:rPr lang="fr-CA" sz="2400" b="1" dirty="0" smtClean="0">
                <a:solidFill>
                  <a:srgbClr val="FF0000"/>
                </a:solidFill>
                <a:latin typeface="Times New Roman" pitchFamily="18" charset="0"/>
                <a:cs typeface="Times New Roman" pitchFamily="18" charset="0"/>
              </a:rPr>
              <a:t>guéris </a:t>
            </a:r>
            <a:r>
              <a:rPr lang="fr-CA" sz="2400" b="1" dirty="0">
                <a:solidFill>
                  <a:srgbClr val="FF0000"/>
                </a:solidFill>
                <a:latin typeface="Times New Roman" pitchFamily="18" charset="0"/>
                <a:cs typeface="Times New Roman" pitchFamily="18" charset="0"/>
              </a:rPr>
              <a:t>de la </a:t>
            </a:r>
            <a:r>
              <a:rPr lang="fr-CA" sz="2400" b="1" dirty="0" smtClean="0">
                <a:solidFill>
                  <a:srgbClr val="FF0000"/>
                </a:solidFill>
                <a:latin typeface="Times New Roman" pitchFamily="18" charset="0"/>
                <a:cs typeface="Times New Roman" pitchFamily="18" charset="0"/>
              </a:rPr>
              <a:t>COVID-19</a:t>
            </a:r>
          </a:p>
          <a:p>
            <a:endParaRPr lang="fr-CA" sz="2400" b="1" dirty="0">
              <a:solidFill>
                <a:srgbClr val="FF0000"/>
              </a:solidFill>
              <a:latin typeface="Times New Roman" pitchFamily="18" charset="0"/>
              <a:cs typeface="Times New Roman" pitchFamily="18" charset="0"/>
            </a:endParaRPr>
          </a:p>
          <a:p>
            <a:r>
              <a:rPr lang="fr-CA" sz="2400" b="1" dirty="0" smtClean="0">
                <a:solidFill>
                  <a:srgbClr val="FF0000"/>
                </a:solidFill>
                <a:latin typeface="Times New Roman" pitchFamily="18" charset="0"/>
                <a:cs typeface="Times New Roman" pitchFamily="18" charset="0"/>
              </a:rPr>
              <a:t>4- Des cellules T préexistantes de donneurs sains génèrent une réactivité croisées  à des protéines de SRAS-CoV2</a:t>
            </a:r>
          </a:p>
          <a:p>
            <a:endParaRPr lang="fr-CA" sz="2400" b="1" dirty="0">
              <a:solidFill>
                <a:srgbClr val="FF0000"/>
              </a:solidFill>
              <a:latin typeface="Times New Roman" pitchFamily="18" charset="0"/>
              <a:cs typeface="Times New Roman" pitchFamily="18" charset="0"/>
            </a:endParaRPr>
          </a:p>
          <a:p>
            <a:r>
              <a:rPr lang="fr-CA" sz="2400" b="1" dirty="0" smtClean="0">
                <a:solidFill>
                  <a:srgbClr val="FF0000"/>
                </a:solidFill>
                <a:latin typeface="Times New Roman" pitchFamily="18" charset="0"/>
                <a:cs typeface="Times New Roman" pitchFamily="18" charset="0"/>
              </a:rPr>
              <a:t>=&gt; Une potentielle immunité préexistante dans la population humaine</a:t>
            </a:r>
            <a:endParaRPr lang="fr-CA" sz="2400" b="1" dirty="0">
              <a:solidFill>
                <a:srgbClr val="FF0000"/>
              </a:solidFill>
              <a:latin typeface="Times New Roman" pitchFamily="18" charset="0"/>
              <a:cs typeface="Times New Roman" pitchFamily="18" charset="0"/>
            </a:endParaRPr>
          </a:p>
          <a:p>
            <a:endParaRPr lang="fr-CA"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1285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1077218"/>
          </a:xfrm>
          <a:prstGeom prst="rect">
            <a:avLst/>
          </a:prstGeom>
          <a:solidFill>
            <a:schemeClr val="accent6">
              <a:lumMod val="60000"/>
              <a:lumOff val="40000"/>
            </a:schemeClr>
          </a:solidFill>
        </p:spPr>
        <p:txBody>
          <a:bodyPr wrap="square" rtlCol="0">
            <a:spAutoFit/>
          </a:bodyPr>
          <a:lstStyle/>
          <a:p>
            <a:pPr algn="ctr"/>
            <a:r>
              <a:rPr lang="fr-FR" sz="3200" b="1" dirty="0" smtClean="0">
                <a:latin typeface="Times New Roman" charset="0"/>
                <a:ea typeface="Times New Roman" charset="0"/>
                <a:cs typeface="Times New Roman" charset="0"/>
              </a:rPr>
              <a:t>Ne serait-il pas plus juste de  déduit le taux de mortalité à partir de la séroprévalence?</a:t>
            </a:r>
            <a:endParaRPr lang="fr-FR" sz="3200" b="1" dirty="0">
              <a:latin typeface="Times New Roman" charset="0"/>
              <a:ea typeface="Times New Roman" charset="0"/>
              <a:cs typeface="Times New Roman" charset="0"/>
            </a:endParaRPr>
          </a:p>
        </p:txBody>
      </p:sp>
      <p:cxnSp>
        <p:nvCxnSpPr>
          <p:cNvPr id="22" name="Connecteur droit 21"/>
          <p:cNvCxnSpPr/>
          <p:nvPr/>
        </p:nvCxnSpPr>
        <p:spPr>
          <a:xfrm>
            <a:off x="0" y="1074580"/>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18" y="1137644"/>
            <a:ext cx="5328257" cy="2536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07415" y="3714507"/>
            <a:ext cx="10589983" cy="3416320"/>
          </a:xfrm>
          <a:prstGeom prst="rect">
            <a:avLst/>
          </a:prstGeom>
        </p:spPr>
        <p:txBody>
          <a:bodyPr wrap="square">
            <a:spAutoFit/>
          </a:bodyPr>
          <a:lstStyle/>
          <a:p>
            <a:pPr algn="just"/>
            <a:r>
              <a:rPr lang="fr-CA" sz="2400" dirty="0" smtClean="0">
                <a:latin typeface="Times New Roman" pitchFamily="18" charset="0"/>
                <a:cs typeface="Times New Roman" pitchFamily="18" charset="0"/>
              </a:rPr>
              <a:t>Analyse de 23 études publiées ou en attentes (</a:t>
            </a:r>
            <a:r>
              <a:rPr lang="fr-CA" sz="2400" dirty="0" err="1" smtClean="0">
                <a:latin typeface="Times New Roman" pitchFamily="18" charset="0"/>
                <a:cs typeface="Times New Roman" pitchFamily="18" charset="0"/>
              </a:rPr>
              <a:t>Pubmed</a:t>
            </a:r>
            <a:r>
              <a:rPr lang="fr-CA" sz="2400" dirty="0" smtClean="0">
                <a:latin typeface="Times New Roman" pitchFamily="18" charset="0"/>
                <a:cs typeface="Times New Roman" pitchFamily="18" charset="0"/>
              </a:rPr>
              <a:t>, </a:t>
            </a:r>
            <a:r>
              <a:rPr lang="fr-CA" sz="2400" dirty="0" err="1" smtClean="0">
                <a:latin typeface="Times New Roman" pitchFamily="18" charset="0"/>
                <a:cs typeface="Times New Roman" pitchFamily="18" charset="0"/>
              </a:rPr>
              <a:t>medRxiv</a:t>
            </a:r>
            <a:r>
              <a:rPr lang="fr-CA" sz="2400" dirty="0" smtClean="0">
                <a:latin typeface="Times New Roman" pitchFamily="18" charset="0"/>
                <a:cs typeface="Times New Roman" pitchFamily="18" charset="0"/>
              </a:rPr>
              <a:t>, </a:t>
            </a:r>
            <a:r>
              <a:rPr lang="fr-CA" sz="2400" dirty="0" err="1" smtClean="0">
                <a:latin typeface="Times New Roman" pitchFamily="18" charset="0"/>
                <a:cs typeface="Times New Roman" pitchFamily="18" charset="0"/>
              </a:rPr>
              <a:t>bioRxiv</a:t>
            </a:r>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et </a:t>
            </a:r>
            <a:r>
              <a:rPr lang="fr-CA" sz="2400" dirty="0" err="1" smtClean="0">
                <a:latin typeface="Times New Roman" pitchFamily="18" charset="0"/>
                <a:cs typeface="Times New Roman" pitchFamily="18" charset="0"/>
              </a:rPr>
              <a:t>Research</a:t>
            </a:r>
            <a:r>
              <a:rPr lang="fr-CA" sz="2400" dirty="0" smtClean="0">
                <a:latin typeface="Times New Roman" pitchFamily="18" charset="0"/>
                <a:cs typeface="Times New Roman" pitchFamily="18" charset="0"/>
              </a:rPr>
              <a:t> Square)</a:t>
            </a:r>
          </a:p>
          <a:p>
            <a:pPr algn="just"/>
            <a:endParaRPr lang="fr-CA" sz="2400" dirty="0" smtClean="0">
              <a:latin typeface="Times New Roman" pitchFamily="18" charset="0"/>
              <a:cs typeface="Times New Roman" pitchFamily="18" charset="0"/>
            </a:endParaRPr>
          </a:p>
          <a:p>
            <a:r>
              <a:rPr lang="fr-CA" sz="2400" dirty="0" smtClean="0">
                <a:latin typeface="Times New Roman" pitchFamily="18" charset="0"/>
                <a:cs typeface="Times New Roman" pitchFamily="18" charset="0"/>
              </a:rPr>
              <a:t>Études ayant pris en compte au moins 500 personnes</a:t>
            </a:r>
          </a:p>
          <a:p>
            <a:endParaRPr lang="fr-CA" sz="2400" dirty="0" smtClean="0">
              <a:latin typeface="Times New Roman" pitchFamily="18" charset="0"/>
              <a:cs typeface="Times New Roman" pitchFamily="18" charset="0"/>
            </a:endParaRPr>
          </a:p>
          <a:p>
            <a:r>
              <a:rPr lang="fr-CA" sz="2400" dirty="0" smtClean="0">
                <a:latin typeface="Times New Roman" pitchFamily="18" charset="0"/>
                <a:cs typeface="Times New Roman" pitchFamily="18" charset="0"/>
              </a:rPr>
              <a:t>Calcul du taux de mortalité en divisant le nombre de morts par le nombre de personnes infectée dans la population totale et ensuite pour les personnes de moins de 70 ans </a:t>
            </a:r>
            <a:endParaRPr lang="fr-CA" sz="2400" dirty="0">
              <a:latin typeface="Times New Roman" pitchFamily="18" charset="0"/>
              <a:cs typeface="Times New Roman" pitchFamily="18" charset="0"/>
            </a:endParaRPr>
          </a:p>
          <a:p>
            <a:endParaRPr lang="fr-CA" sz="2400" dirty="0">
              <a:latin typeface="Times New Roman" pitchFamily="18" charset="0"/>
              <a:cs typeface="Times New Roman" pitchFamily="18" charset="0"/>
            </a:endParaRPr>
          </a:p>
        </p:txBody>
      </p:sp>
    </p:spTree>
    <p:extLst>
      <p:ext uri="{BB962C8B-B14F-4D97-AF65-F5344CB8AC3E}">
        <p14:creationId xmlns:p14="http://schemas.microsoft.com/office/powerpoint/2010/main" val="119871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1077218"/>
          </a:xfrm>
          <a:prstGeom prst="rect">
            <a:avLst/>
          </a:prstGeom>
          <a:solidFill>
            <a:schemeClr val="accent6">
              <a:lumMod val="60000"/>
              <a:lumOff val="40000"/>
            </a:schemeClr>
          </a:solidFill>
        </p:spPr>
        <p:txBody>
          <a:bodyPr wrap="square" rtlCol="0">
            <a:spAutoFit/>
          </a:bodyPr>
          <a:lstStyle/>
          <a:p>
            <a:pPr algn="ctr"/>
            <a:r>
              <a:rPr lang="fr-FR" sz="3200" b="1" dirty="0">
                <a:latin typeface="Times New Roman" charset="0"/>
                <a:ea typeface="Times New Roman" charset="0"/>
                <a:cs typeface="Times New Roman" charset="0"/>
              </a:rPr>
              <a:t>Ne serait-il pas plus juste de  déduit le taux de mortalité à partir de la séroprévalence?</a:t>
            </a:r>
          </a:p>
        </p:txBody>
      </p:sp>
      <p:cxnSp>
        <p:nvCxnSpPr>
          <p:cNvPr id="22" name="Connecteur droit 21"/>
          <p:cNvCxnSpPr/>
          <p:nvPr/>
        </p:nvCxnSpPr>
        <p:spPr>
          <a:xfrm>
            <a:off x="0" y="1106112"/>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5683" y="1671150"/>
            <a:ext cx="10589983" cy="3046988"/>
          </a:xfrm>
          <a:prstGeom prst="rect">
            <a:avLst/>
          </a:prstGeom>
        </p:spPr>
        <p:txBody>
          <a:bodyPr wrap="square">
            <a:spAutoFit/>
          </a:bodyPr>
          <a:lstStyle/>
          <a:p>
            <a:r>
              <a:rPr lang="fr-CA" sz="2400" b="1" dirty="0" smtClean="0">
                <a:latin typeface="Times New Roman" pitchFamily="18" charset="0"/>
                <a:cs typeface="Times New Roman" pitchFamily="18" charset="0"/>
              </a:rPr>
              <a:t>Iran</a:t>
            </a:r>
            <a:r>
              <a:rPr lang="fr-CA" sz="2400" dirty="0" smtClean="0">
                <a:latin typeface="Times New Roman" pitchFamily="18" charset="0"/>
                <a:cs typeface="Times New Roman" pitchFamily="18" charset="0"/>
              </a:rPr>
              <a:t> (</a:t>
            </a:r>
            <a:r>
              <a:rPr lang="fr-CA" sz="2400" dirty="0" err="1" smtClean="0">
                <a:latin typeface="Times New Roman" pitchFamily="18" charset="0"/>
                <a:cs typeface="Times New Roman" pitchFamily="18" charset="0"/>
              </a:rPr>
              <a:t>Guilan</a:t>
            </a:r>
            <a:r>
              <a:rPr lang="fr-CA" sz="2400" dirty="0">
                <a:latin typeface="Times New Roman" pitchFamily="18" charset="0"/>
                <a:cs typeface="Times New Roman" pitchFamily="18" charset="0"/>
              </a:rPr>
              <a:t>)</a:t>
            </a:r>
            <a:r>
              <a:rPr lang="fr-CA" sz="2400" dirty="0" smtClean="0">
                <a:latin typeface="Times New Roman" pitchFamily="18" charset="0"/>
                <a:cs typeface="Times New Roman" pitchFamily="18" charset="0"/>
              </a:rPr>
              <a:t>, </a:t>
            </a:r>
            <a:r>
              <a:rPr lang="fr-CA" sz="2400" b="1" dirty="0" smtClean="0">
                <a:latin typeface="Times New Roman" pitchFamily="18" charset="0"/>
                <a:cs typeface="Times New Roman" pitchFamily="18" charset="0"/>
              </a:rPr>
              <a:t>Idaho</a:t>
            </a:r>
            <a:r>
              <a:rPr lang="fr-CA" sz="2400" dirty="0" smtClean="0">
                <a:latin typeface="Times New Roman" pitchFamily="18" charset="0"/>
                <a:cs typeface="Times New Roman" pitchFamily="18" charset="0"/>
              </a:rPr>
              <a:t> (Boise), </a:t>
            </a:r>
            <a:r>
              <a:rPr lang="fr-CA" sz="2400" b="1" dirty="0" smtClean="0">
                <a:latin typeface="Times New Roman" pitchFamily="18" charset="0"/>
                <a:cs typeface="Times New Roman" pitchFamily="18" charset="0"/>
              </a:rPr>
              <a:t>Suisse</a:t>
            </a:r>
            <a:r>
              <a:rPr lang="fr-CA" sz="2400" dirty="0" smtClean="0">
                <a:latin typeface="Times New Roman" pitchFamily="18" charset="0"/>
                <a:cs typeface="Times New Roman" pitchFamily="18" charset="0"/>
              </a:rPr>
              <a:t> (Genève, </a:t>
            </a:r>
            <a:r>
              <a:rPr lang="fr-CA" sz="2400" dirty="0" err="1" smtClean="0">
                <a:latin typeface="Times New Roman" pitchFamily="18" charset="0"/>
                <a:cs typeface="Times New Roman" pitchFamily="18" charset="0"/>
              </a:rPr>
              <a:t>Zurick</a:t>
            </a:r>
            <a:r>
              <a:rPr lang="fr-CA" sz="2400" dirty="0" smtClean="0">
                <a:latin typeface="Times New Roman" pitchFamily="18" charset="0"/>
                <a:cs typeface="Times New Roman" pitchFamily="18" charset="0"/>
              </a:rPr>
              <a:t>), </a:t>
            </a:r>
            <a:r>
              <a:rPr lang="fr-CA" sz="2400" b="1" dirty="0" smtClean="0">
                <a:latin typeface="Times New Roman" pitchFamily="18" charset="0"/>
                <a:cs typeface="Times New Roman" pitchFamily="18" charset="0"/>
              </a:rPr>
              <a:t>Japon</a:t>
            </a:r>
            <a:r>
              <a:rPr lang="fr-CA" sz="2400" dirty="0" smtClean="0">
                <a:latin typeface="Times New Roman" pitchFamily="18" charset="0"/>
                <a:cs typeface="Times New Roman" pitchFamily="18" charset="0"/>
              </a:rPr>
              <a:t> (Kobe, Tokyo), </a:t>
            </a:r>
            <a:r>
              <a:rPr lang="fr-CA" sz="2400" b="1" dirty="0" smtClean="0">
                <a:latin typeface="Times New Roman" pitchFamily="18" charset="0"/>
                <a:cs typeface="Times New Roman" pitchFamily="18" charset="0"/>
              </a:rPr>
              <a:t>Danemark</a:t>
            </a:r>
            <a:r>
              <a:rPr lang="fr-CA" sz="2400" dirty="0" smtClean="0">
                <a:latin typeface="Times New Roman" pitchFamily="18" charset="0"/>
                <a:cs typeface="Times New Roman" pitchFamily="18" charset="0"/>
              </a:rPr>
              <a:t>, </a:t>
            </a:r>
            <a:r>
              <a:rPr lang="fr-CA" sz="2400" b="1" dirty="0" smtClean="0">
                <a:latin typeface="Times New Roman" pitchFamily="18" charset="0"/>
                <a:cs typeface="Times New Roman" pitchFamily="18" charset="0"/>
              </a:rPr>
              <a:t>France</a:t>
            </a:r>
            <a:r>
              <a:rPr lang="fr-CA" sz="2400" dirty="0" smtClean="0">
                <a:latin typeface="Times New Roman" pitchFamily="18" charset="0"/>
                <a:cs typeface="Times New Roman" pitchFamily="18" charset="0"/>
              </a:rPr>
              <a:t> (Oise), </a:t>
            </a:r>
            <a:r>
              <a:rPr lang="fr-CA" sz="2400" b="1" dirty="0" smtClean="0">
                <a:latin typeface="Times New Roman" pitchFamily="18" charset="0"/>
                <a:cs typeface="Times New Roman" pitchFamily="18" charset="0"/>
              </a:rPr>
              <a:t>Chine</a:t>
            </a:r>
            <a:r>
              <a:rPr lang="fr-CA" sz="2400" dirty="0" smtClean="0">
                <a:latin typeface="Times New Roman" pitchFamily="18" charset="0"/>
                <a:cs typeface="Times New Roman" pitchFamily="18" charset="0"/>
              </a:rPr>
              <a:t> (Wuhan), </a:t>
            </a:r>
            <a:r>
              <a:rPr lang="fr-CA" sz="2400" b="1" dirty="0" smtClean="0">
                <a:latin typeface="Times New Roman" pitchFamily="18" charset="0"/>
                <a:cs typeface="Times New Roman" pitchFamily="18" charset="0"/>
              </a:rPr>
              <a:t>Pays-Bas</a:t>
            </a:r>
            <a:r>
              <a:rPr lang="fr-CA" sz="2400" dirty="0" smtClean="0">
                <a:latin typeface="Times New Roman" pitchFamily="18" charset="0"/>
                <a:cs typeface="Times New Roman" pitchFamily="18" charset="0"/>
              </a:rPr>
              <a:t>, </a:t>
            </a:r>
            <a:r>
              <a:rPr lang="fr-CA" sz="2400" b="1" dirty="0" smtClean="0">
                <a:latin typeface="Times New Roman" pitchFamily="18" charset="0"/>
                <a:cs typeface="Times New Roman" pitchFamily="18" charset="0"/>
              </a:rPr>
              <a:t>Allemagne</a:t>
            </a:r>
            <a:r>
              <a:rPr lang="fr-CA" sz="2400" dirty="0" smtClean="0">
                <a:latin typeface="Times New Roman" pitchFamily="18" charset="0"/>
                <a:cs typeface="Times New Roman" pitchFamily="18" charset="0"/>
              </a:rPr>
              <a:t> (</a:t>
            </a:r>
            <a:r>
              <a:rPr lang="fr-CA" sz="2400" dirty="0" err="1" smtClean="0">
                <a:latin typeface="Times New Roman" pitchFamily="18" charset="0"/>
                <a:cs typeface="Times New Roman" pitchFamily="18" charset="0"/>
              </a:rPr>
              <a:t>Ganglet</a:t>
            </a:r>
            <a:r>
              <a:rPr lang="fr-CA" sz="2400" dirty="0" smtClean="0">
                <a:latin typeface="Times New Roman" pitchFamily="18" charset="0"/>
                <a:cs typeface="Times New Roman" pitchFamily="18" charset="0"/>
              </a:rPr>
              <a:t> et Frankfort), </a:t>
            </a:r>
            <a:r>
              <a:rPr lang="fr-CA" sz="2400" b="1" dirty="0" smtClean="0">
                <a:latin typeface="Times New Roman" pitchFamily="18" charset="0"/>
                <a:cs typeface="Times New Roman" pitchFamily="18" charset="0"/>
              </a:rPr>
              <a:t>Brésil</a:t>
            </a:r>
            <a:r>
              <a:rPr lang="fr-CA" sz="2400" dirty="0" smtClean="0">
                <a:latin typeface="Times New Roman" pitchFamily="18" charset="0"/>
                <a:cs typeface="Times New Roman" pitchFamily="18" charset="0"/>
              </a:rPr>
              <a:t> (Rio Grande do Sul), </a:t>
            </a:r>
            <a:r>
              <a:rPr lang="fr-CA" sz="2400" b="1" dirty="0" smtClean="0">
                <a:latin typeface="Times New Roman" pitchFamily="18" charset="0"/>
                <a:cs typeface="Times New Roman" pitchFamily="18" charset="0"/>
              </a:rPr>
              <a:t>Écosse</a:t>
            </a:r>
            <a:r>
              <a:rPr lang="fr-CA" sz="2400" dirty="0" smtClean="0">
                <a:latin typeface="Times New Roman" pitchFamily="18" charset="0"/>
                <a:cs typeface="Times New Roman" pitchFamily="18" charset="0"/>
              </a:rPr>
              <a:t>, </a:t>
            </a:r>
            <a:r>
              <a:rPr lang="fr-CA" sz="2400" b="1" dirty="0" smtClean="0">
                <a:latin typeface="Times New Roman" pitchFamily="18" charset="0"/>
                <a:cs typeface="Times New Roman" pitchFamily="18" charset="0"/>
              </a:rPr>
              <a:t>Californi</a:t>
            </a:r>
            <a:r>
              <a:rPr lang="fr-CA" sz="2400" dirty="0" smtClean="0">
                <a:latin typeface="Times New Roman" pitchFamily="18" charset="0"/>
                <a:cs typeface="Times New Roman" pitchFamily="18" charset="0"/>
              </a:rPr>
              <a:t>e (Santa Clara, Los Angeles, </a:t>
            </a:r>
            <a:r>
              <a:rPr lang="fr-CA" sz="2400" dirty="0" err="1" smtClean="0">
                <a:latin typeface="Times New Roman" pitchFamily="18" charset="0"/>
                <a:cs typeface="Times New Roman" pitchFamily="18" charset="0"/>
              </a:rPr>
              <a:t>Bay</a:t>
            </a:r>
            <a:r>
              <a:rPr lang="fr-CA" sz="2400" dirty="0" smtClean="0">
                <a:latin typeface="Times New Roman" pitchFamily="18" charset="0"/>
                <a:cs typeface="Times New Roman" pitchFamily="18" charset="0"/>
              </a:rPr>
              <a:t> Area, Brooklyn), </a:t>
            </a:r>
            <a:r>
              <a:rPr lang="fr-CA" sz="2400" b="1" dirty="0" smtClean="0">
                <a:latin typeface="Times New Roman" pitchFamily="18" charset="0"/>
                <a:cs typeface="Times New Roman" pitchFamily="18" charset="0"/>
              </a:rPr>
              <a:t>Luxembourg</a:t>
            </a:r>
            <a:r>
              <a:rPr lang="fr-CA" sz="2400" dirty="0" smtClean="0">
                <a:latin typeface="Times New Roman" pitchFamily="18" charset="0"/>
                <a:cs typeface="Times New Roman" pitchFamily="18" charset="0"/>
              </a:rPr>
              <a:t>, </a:t>
            </a:r>
            <a:r>
              <a:rPr lang="fr-CA" sz="2400" b="1" dirty="0" smtClean="0">
                <a:latin typeface="Times New Roman" pitchFamily="18" charset="0"/>
                <a:cs typeface="Times New Roman" pitchFamily="18" charset="0"/>
              </a:rPr>
              <a:t>New York</a:t>
            </a:r>
            <a:r>
              <a:rPr lang="fr-CA" sz="2400" dirty="0" smtClean="0">
                <a:latin typeface="Times New Roman" pitchFamily="18" charset="0"/>
                <a:cs typeface="Times New Roman" pitchFamily="18" charset="0"/>
              </a:rPr>
              <a:t>, </a:t>
            </a:r>
            <a:r>
              <a:rPr lang="fr-CA" sz="2400" b="1" dirty="0" smtClean="0">
                <a:latin typeface="Times New Roman" pitchFamily="18" charset="0"/>
                <a:cs typeface="Times New Roman" pitchFamily="18" charset="0"/>
              </a:rPr>
              <a:t>Brésil</a:t>
            </a:r>
            <a:r>
              <a:rPr lang="fr-CA" sz="2400" dirty="0" smtClean="0">
                <a:latin typeface="Times New Roman" pitchFamily="18" charset="0"/>
                <a:cs typeface="Times New Roman" pitchFamily="18" charset="0"/>
              </a:rPr>
              <a:t> (Ville la plus importante de chaque région), </a:t>
            </a:r>
            <a:r>
              <a:rPr lang="fr-CA" sz="2400" b="1" dirty="0" smtClean="0">
                <a:latin typeface="Times New Roman" pitchFamily="18" charset="0"/>
                <a:cs typeface="Times New Roman" pitchFamily="18" charset="0"/>
              </a:rPr>
              <a:t>Croatie</a:t>
            </a:r>
            <a:r>
              <a:rPr lang="fr-CA" sz="2400" dirty="0" smtClean="0">
                <a:latin typeface="Times New Roman" pitchFamily="18" charset="0"/>
                <a:cs typeface="Times New Roman" pitchFamily="18" charset="0"/>
              </a:rPr>
              <a:t>, </a:t>
            </a:r>
            <a:r>
              <a:rPr lang="fr-CA" sz="2400" b="1" dirty="0" smtClean="0">
                <a:latin typeface="Times New Roman" pitchFamily="18" charset="0"/>
                <a:cs typeface="Times New Roman" pitchFamily="18" charset="0"/>
              </a:rPr>
              <a:t>Italie</a:t>
            </a:r>
            <a:r>
              <a:rPr lang="fr-CA" sz="2400" dirty="0" smtClean="0">
                <a:latin typeface="Times New Roman" pitchFamily="18" charset="0"/>
                <a:cs typeface="Times New Roman" pitchFamily="18" charset="0"/>
              </a:rPr>
              <a:t> (Milan). </a:t>
            </a:r>
          </a:p>
          <a:p>
            <a:endParaRPr lang="fr-CA" sz="2400" dirty="0" smtClean="0">
              <a:latin typeface="Times New Roman" pitchFamily="18" charset="0"/>
              <a:cs typeface="Times New Roman" pitchFamily="18" charset="0"/>
            </a:endParaRPr>
          </a:p>
          <a:p>
            <a:endParaRPr lang="fr-CA" sz="2400" dirty="0">
              <a:latin typeface="Times New Roman" pitchFamily="18" charset="0"/>
              <a:cs typeface="Times New Roman" pitchFamily="18" charset="0"/>
            </a:endParaRPr>
          </a:p>
          <a:p>
            <a:r>
              <a:rPr lang="fr-CA" sz="2400" dirty="0" smtClean="0">
                <a:latin typeface="Times New Roman" pitchFamily="18" charset="0"/>
                <a:cs typeface="Times New Roman" pitchFamily="18" charset="0"/>
              </a:rPr>
              <a:t>IgG/</a:t>
            </a:r>
            <a:r>
              <a:rPr lang="fr-CA" sz="2400" dirty="0" err="1" smtClean="0">
                <a:latin typeface="Times New Roman" pitchFamily="18" charset="0"/>
                <a:cs typeface="Times New Roman" pitchFamily="18" charset="0"/>
              </a:rPr>
              <a:t>IgM</a:t>
            </a:r>
            <a:r>
              <a:rPr lang="fr-CA" sz="2400" dirty="0" smtClean="0">
                <a:latin typeface="Times New Roman" pitchFamily="18" charset="0"/>
                <a:cs typeface="Times New Roman" pitchFamily="18" charset="0"/>
              </a:rPr>
              <a:t>/</a:t>
            </a:r>
            <a:r>
              <a:rPr lang="fr-CA" sz="2400" dirty="0" err="1" smtClean="0">
                <a:latin typeface="Times New Roman" pitchFamily="18" charset="0"/>
                <a:cs typeface="Times New Roman" pitchFamily="18" charset="0"/>
              </a:rPr>
              <a:t>IgA</a:t>
            </a:r>
            <a:endParaRPr lang="fr-CA" sz="2400" dirty="0">
              <a:latin typeface="Times New Roman" pitchFamily="18" charset="0"/>
              <a:cs typeface="Times New Roman" pitchFamily="18" charset="0"/>
            </a:endParaRPr>
          </a:p>
        </p:txBody>
      </p:sp>
    </p:spTree>
    <p:extLst>
      <p:ext uri="{BB962C8B-B14F-4D97-AF65-F5344CB8AC3E}">
        <p14:creationId xmlns:p14="http://schemas.microsoft.com/office/powerpoint/2010/main" val="245718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84775"/>
          </a:xfrm>
          <a:prstGeom prst="rect">
            <a:avLst/>
          </a:prstGeom>
          <a:solidFill>
            <a:schemeClr val="accent6">
              <a:lumMod val="60000"/>
              <a:lumOff val="40000"/>
            </a:schemeClr>
          </a:solidFill>
        </p:spPr>
        <p:txBody>
          <a:bodyPr wrap="square" rtlCol="0">
            <a:spAutoFit/>
          </a:bodyPr>
          <a:lstStyle/>
          <a:p>
            <a:pPr algn="ctr"/>
            <a:r>
              <a:rPr lang="fr-FR" sz="3200" b="1" dirty="0">
                <a:latin typeface="Times New Roman" charset="0"/>
                <a:ea typeface="Times New Roman" charset="0"/>
                <a:cs typeface="Times New Roman" charset="0"/>
              </a:rPr>
              <a:t>T</a:t>
            </a:r>
            <a:r>
              <a:rPr lang="fr-FR" sz="3200" b="1" dirty="0" smtClean="0">
                <a:latin typeface="Times New Roman" charset="0"/>
                <a:ea typeface="Times New Roman" charset="0"/>
                <a:cs typeface="Times New Roman" charset="0"/>
              </a:rPr>
              <a:t>aux </a:t>
            </a:r>
            <a:r>
              <a:rPr lang="fr-FR" sz="3200" b="1" dirty="0">
                <a:latin typeface="Times New Roman" charset="0"/>
                <a:ea typeface="Times New Roman" charset="0"/>
                <a:cs typeface="Times New Roman" charset="0"/>
              </a:rPr>
              <a:t>de mortalité à partir de la </a:t>
            </a:r>
            <a:r>
              <a:rPr lang="fr-FR" sz="3200" b="1" dirty="0" smtClean="0">
                <a:latin typeface="Times New Roman" charset="0"/>
                <a:ea typeface="Times New Roman" charset="0"/>
                <a:cs typeface="Times New Roman" charset="0"/>
              </a:rPr>
              <a:t>séroprévalence</a:t>
            </a:r>
            <a:endParaRPr lang="fr-FR" sz="3200" b="1" dirty="0">
              <a:latin typeface="Times New Roman" charset="0"/>
              <a:ea typeface="Times New Roman" charset="0"/>
              <a:cs typeface="Times New Roman" charset="0"/>
            </a:endParaRP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7" y="822324"/>
            <a:ext cx="5372100" cy="539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1138" y="1585913"/>
            <a:ext cx="523875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2711" y="2700338"/>
            <a:ext cx="521198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1138" y="856044"/>
            <a:ext cx="523875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72418" y="6369329"/>
            <a:ext cx="10656512" cy="369332"/>
          </a:xfrm>
          <a:prstGeom prst="rect">
            <a:avLst/>
          </a:prstGeom>
        </p:spPr>
        <p:txBody>
          <a:bodyPr wrap="square">
            <a:spAutoFit/>
          </a:bodyPr>
          <a:lstStyle/>
          <a:p>
            <a:r>
              <a:rPr lang="en-CA" i="1" dirty="0" smtClean="0">
                <a:latin typeface="Times New Roman" pitchFamily="18" charset="0"/>
                <a:cs typeface="Times New Roman" pitchFamily="18" charset="0"/>
              </a:rPr>
              <a:t>John P.A. </a:t>
            </a:r>
            <a:r>
              <a:rPr lang="en-CA" i="1" dirty="0" err="1" smtClean="0">
                <a:latin typeface="Times New Roman" pitchFamily="18" charset="0"/>
                <a:cs typeface="Times New Roman" pitchFamily="18" charset="0"/>
              </a:rPr>
              <a:t>Ionnidis</a:t>
            </a:r>
            <a:r>
              <a:rPr lang="en-CA" i="1" dirty="0" smtClean="0">
                <a:latin typeface="Times New Roman" pitchFamily="18" charset="0"/>
                <a:cs typeface="Times New Roman" pitchFamily="18" charset="0"/>
              </a:rPr>
              <a:t>, The infection fatality rate of COVID-19 inferred from </a:t>
            </a:r>
            <a:r>
              <a:rPr lang="en-CA" i="1" dirty="0" err="1" smtClean="0">
                <a:latin typeface="Times New Roman" pitchFamily="18" charset="0"/>
                <a:cs typeface="Times New Roman" pitchFamily="18" charset="0"/>
              </a:rPr>
              <a:t>seroprevalence</a:t>
            </a:r>
            <a:r>
              <a:rPr lang="en-CA" i="1" dirty="0" smtClean="0">
                <a:latin typeface="Times New Roman" pitchFamily="18" charset="0"/>
                <a:cs typeface="Times New Roman" pitchFamily="18" charset="0"/>
              </a:rPr>
              <a:t> data, </a:t>
            </a:r>
            <a:r>
              <a:rPr lang="en-CA" i="1" dirty="0" err="1" smtClean="0">
                <a:latin typeface="Times New Roman" pitchFamily="18" charset="0"/>
                <a:cs typeface="Times New Roman" pitchFamily="18" charset="0"/>
              </a:rPr>
              <a:t>medRxiv</a:t>
            </a:r>
            <a:r>
              <a:rPr lang="en-CA" i="1" dirty="0" smtClean="0">
                <a:latin typeface="Times New Roman" pitchFamily="18" charset="0"/>
                <a:cs typeface="Times New Roman" pitchFamily="18" charset="0"/>
              </a:rPr>
              <a:t>, 2020</a:t>
            </a:r>
            <a:endParaRPr lang="en-CA" i="1" dirty="0">
              <a:latin typeface="Times New Roman" pitchFamily="18" charset="0"/>
              <a:cs typeface="Times New Roman" pitchFamily="18" charset="0"/>
            </a:endParaRPr>
          </a:p>
        </p:txBody>
      </p:sp>
    </p:spTree>
    <p:extLst>
      <p:ext uri="{BB962C8B-B14F-4D97-AF65-F5344CB8AC3E}">
        <p14:creationId xmlns:p14="http://schemas.microsoft.com/office/powerpoint/2010/main" val="26283736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84775"/>
          </a:xfrm>
          <a:prstGeom prst="rect">
            <a:avLst/>
          </a:prstGeom>
          <a:solidFill>
            <a:schemeClr val="accent6">
              <a:lumMod val="60000"/>
              <a:lumOff val="40000"/>
            </a:schemeClr>
          </a:solidFill>
        </p:spPr>
        <p:txBody>
          <a:bodyPr wrap="square" rtlCol="0">
            <a:spAutoFit/>
          </a:bodyPr>
          <a:lstStyle/>
          <a:p>
            <a:pPr algn="ctr"/>
            <a:r>
              <a:rPr lang="fr-FR" sz="3200" b="1" dirty="0">
                <a:latin typeface="Times New Roman" charset="0"/>
                <a:ea typeface="Times New Roman" charset="0"/>
                <a:cs typeface="Times New Roman" charset="0"/>
              </a:rPr>
              <a:t>T</a:t>
            </a:r>
            <a:r>
              <a:rPr lang="fr-FR" sz="3200" b="1" dirty="0" smtClean="0">
                <a:latin typeface="Times New Roman" charset="0"/>
                <a:ea typeface="Times New Roman" charset="0"/>
                <a:cs typeface="Times New Roman" charset="0"/>
              </a:rPr>
              <a:t>aux </a:t>
            </a:r>
            <a:r>
              <a:rPr lang="fr-FR" sz="3200" b="1" dirty="0">
                <a:latin typeface="Times New Roman" charset="0"/>
                <a:ea typeface="Times New Roman" charset="0"/>
                <a:cs typeface="Times New Roman" charset="0"/>
              </a:rPr>
              <a:t>de mortalité à partir de la </a:t>
            </a:r>
            <a:r>
              <a:rPr lang="fr-FR" sz="3200" b="1" dirty="0" smtClean="0">
                <a:latin typeface="Times New Roman" charset="0"/>
                <a:ea typeface="Times New Roman" charset="0"/>
                <a:cs typeface="Times New Roman" charset="0"/>
              </a:rPr>
              <a:t>séroprévalence</a:t>
            </a:r>
            <a:endParaRPr lang="fr-FR" sz="3200" b="1" dirty="0">
              <a:latin typeface="Times New Roman" charset="0"/>
              <a:ea typeface="Times New Roman" charset="0"/>
              <a:cs typeface="Times New Roman" charset="0"/>
            </a:endParaRP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2418" y="6369329"/>
            <a:ext cx="10656512" cy="369332"/>
          </a:xfrm>
          <a:prstGeom prst="rect">
            <a:avLst/>
          </a:prstGeom>
        </p:spPr>
        <p:txBody>
          <a:bodyPr wrap="square">
            <a:spAutoFit/>
          </a:bodyPr>
          <a:lstStyle/>
          <a:p>
            <a:r>
              <a:rPr lang="en-CA" i="1" dirty="0" smtClean="0">
                <a:latin typeface="Times New Roman" pitchFamily="18" charset="0"/>
                <a:cs typeface="Times New Roman" pitchFamily="18" charset="0"/>
              </a:rPr>
              <a:t>John P.A. </a:t>
            </a:r>
            <a:r>
              <a:rPr lang="en-CA" i="1" dirty="0" err="1" smtClean="0">
                <a:latin typeface="Times New Roman" pitchFamily="18" charset="0"/>
                <a:cs typeface="Times New Roman" pitchFamily="18" charset="0"/>
              </a:rPr>
              <a:t>Ionnidis</a:t>
            </a:r>
            <a:r>
              <a:rPr lang="en-CA" i="1" dirty="0" smtClean="0">
                <a:latin typeface="Times New Roman" pitchFamily="18" charset="0"/>
                <a:cs typeface="Times New Roman" pitchFamily="18" charset="0"/>
              </a:rPr>
              <a:t>, The infection fatality rate of COVID-19 inferred from </a:t>
            </a:r>
            <a:r>
              <a:rPr lang="en-CA" i="1" dirty="0" err="1" smtClean="0">
                <a:latin typeface="Times New Roman" pitchFamily="18" charset="0"/>
                <a:cs typeface="Times New Roman" pitchFamily="18" charset="0"/>
              </a:rPr>
              <a:t>seroprevalence</a:t>
            </a:r>
            <a:r>
              <a:rPr lang="en-CA" i="1" dirty="0" smtClean="0">
                <a:latin typeface="Times New Roman" pitchFamily="18" charset="0"/>
                <a:cs typeface="Times New Roman" pitchFamily="18" charset="0"/>
              </a:rPr>
              <a:t> data, </a:t>
            </a:r>
            <a:r>
              <a:rPr lang="en-CA" i="1" dirty="0" err="1" smtClean="0">
                <a:latin typeface="Times New Roman" pitchFamily="18" charset="0"/>
                <a:cs typeface="Times New Roman" pitchFamily="18" charset="0"/>
              </a:rPr>
              <a:t>medRxiv</a:t>
            </a:r>
            <a:r>
              <a:rPr lang="en-CA" i="1" dirty="0" smtClean="0">
                <a:latin typeface="Times New Roman" pitchFamily="18" charset="0"/>
                <a:cs typeface="Times New Roman" pitchFamily="18" charset="0"/>
              </a:rPr>
              <a:t>, 2020</a:t>
            </a:r>
            <a:endParaRPr lang="en-CA" i="1" dirty="0">
              <a:latin typeface="Times New Roman" pitchFamily="18" charset="0"/>
              <a:cs typeface="Times New Roman" pitchFamily="18" charset="0"/>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18" y="909638"/>
            <a:ext cx="5048250"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675" y="1458967"/>
            <a:ext cx="48577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0674" y="2784913"/>
            <a:ext cx="48387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0675" y="967278"/>
            <a:ext cx="460057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34834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84775"/>
          </a:xfrm>
          <a:prstGeom prst="rect">
            <a:avLst/>
          </a:prstGeom>
          <a:solidFill>
            <a:schemeClr val="accent6">
              <a:lumMod val="60000"/>
              <a:lumOff val="40000"/>
            </a:schemeClr>
          </a:solidFill>
        </p:spPr>
        <p:txBody>
          <a:bodyPr wrap="square" rtlCol="0">
            <a:spAutoFit/>
          </a:bodyPr>
          <a:lstStyle/>
          <a:p>
            <a:pPr algn="ctr"/>
            <a:r>
              <a:rPr lang="fr-FR" sz="3200" b="1" dirty="0">
                <a:latin typeface="Times New Roman" charset="0"/>
                <a:ea typeface="Times New Roman" charset="0"/>
                <a:cs typeface="Times New Roman" charset="0"/>
              </a:rPr>
              <a:t>T</a:t>
            </a:r>
            <a:r>
              <a:rPr lang="fr-FR" sz="3200" b="1" dirty="0" smtClean="0">
                <a:latin typeface="Times New Roman" charset="0"/>
                <a:ea typeface="Times New Roman" charset="0"/>
                <a:cs typeface="Times New Roman" charset="0"/>
              </a:rPr>
              <a:t>aux </a:t>
            </a:r>
            <a:r>
              <a:rPr lang="fr-FR" sz="3200" b="1" dirty="0">
                <a:latin typeface="Times New Roman" charset="0"/>
                <a:ea typeface="Times New Roman" charset="0"/>
                <a:cs typeface="Times New Roman" charset="0"/>
              </a:rPr>
              <a:t>de mortalité à partir de la </a:t>
            </a:r>
            <a:r>
              <a:rPr lang="fr-FR" sz="3200" b="1" dirty="0" smtClean="0">
                <a:latin typeface="Times New Roman" charset="0"/>
                <a:ea typeface="Times New Roman" charset="0"/>
                <a:cs typeface="Times New Roman" charset="0"/>
              </a:rPr>
              <a:t>séroprévalence</a:t>
            </a:r>
            <a:endParaRPr lang="fr-FR" sz="3200" b="1" dirty="0">
              <a:latin typeface="Times New Roman" charset="0"/>
              <a:ea typeface="Times New Roman" charset="0"/>
              <a:cs typeface="Times New Roman" charset="0"/>
            </a:endParaRP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2418" y="6369329"/>
            <a:ext cx="10656512" cy="369332"/>
          </a:xfrm>
          <a:prstGeom prst="rect">
            <a:avLst/>
          </a:prstGeom>
        </p:spPr>
        <p:txBody>
          <a:bodyPr wrap="square">
            <a:spAutoFit/>
          </a:bodyPr>
          <a:lstStyle/>
          <a:p>
            <a:r>
              <a:rPr lang="en-CA" i="1" dirty="0" smtClean="0">
                <a:latin typeface="Times New Roman" pitchFamily="18" charset="0"/>
                <a:cs typeface="Times New Roman" pitchFamily="18" charset="0"/>
              </a:rPr>
              <a:t>John P.A. </a:t>
            </a:r>
            <a:r>
              <a:rPr lang="en-CA" i="1" dirty="0" err="1" smtClean="0">
                <a:latin typeface="Times New Roman" pitchFamily="18" charset="0"/>
                <a:cs typeface="Times New Roman" pitchFamily="18" charset="0"/>
              </a:rPr>
              <a:t>Ionnidis</a:t>
            </a:r>
            <a:r>
              <a:rPr lang="en-CA" i="1" dirty="0" smtClean="0">
                <a:latin typeface="Times New Roman" pitchFamily="18" charset="0"/>
                <a:cs typeface="Times New Roman" pitchFamily="18" charset="0"/>
              </a:rPr>
              <a:t>, The infection fatality rate of COVID-19 inferred from </a:t>
            </a:r>
            <a:r>
              <a:rPr lang="en-CA" i="1" dirty="0" err="1" smtClean="0">
                <a:latin typeface="Times New Roman" pitchFamily="18" charset="0"/>
                <a:cs typeface="Times New Roman" pitchFamily="18" charset="0"/>
              </a:rPr>
              <a:t>seroprevalence</a:t>
            </a:r>
            <a:r>
              <a:rPr lang="en-CA" i="1" dirty="0" smtClean="0">
                <a:latin typeface="Times New Roman" pitchFamily="18" charset="0"/>
                <a:cs typeface="Times New Roman" pitchFamily="18" charset="0"/>
              </a:rPr>
              <a:t> data, </a:t>
            </a:r>
            <a:r>
              <a:rPr lang="en-CA" i="1" dirty="0" err="1" smtClean="0">
                <a:latin typeface="Times New Roman" pitchFamily="18" charset="0"/>
                <a:cs typeface="Times New Roman" pitchFamily="18" charset="0"/>
              </a:rPr>
              <a:t>medRxiv</a:t>
            </a:r>
            <a:r>
              <a:rPr lang="en-CA" i="1" dirty="0" smtClean="0">
                <a:latin typeface="Times New Roman" pitchFamily="18" charset="0"/>
                <a:cs typeface="Times New Roman" pitchFamily="18" charset="0"/>
              </a:rPr>
              <a:t>, 2020</a:t>
            </a:r>
            <a:endParaRPr lang="en-CA" i="1" dirty="0">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904875"/>
            <a:ext cx="5105400"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9255" y="1957899"/>
            <a:ext cx="5019675"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6553" y="3277600"/>
            <a:ext cx="4848225"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8591" y="1011516"/>
            <a:ext cx="486727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ZoneTexte 12"/>
          <p:cNvSpPr txBox="1"/>
          <p:nvPr/>
        </p:nvSpPr>
        <p:spPr>
          <a:xfrm>
            <a:off x="132373" y="3876432"/>
            <a:ext cx="5431203" cy="153530"/>
          </a:xfrm>
          <a:prstGeom prst="rect">
            <a:avLst/>
          </a:prstGeom>
          <a:noFill/>
          <a:ln w="28575">
            <a:solidFill>
              <a:srgbClr val="FF0000"/>
            </a:solidFill>
          </a:ln>
        </p:spPr>
        <p:txBody>
          <a:bodyPr wrap="square" rtlCol="0">
            <a:spAutoFit/>
          </a:bodyPr>
          <a:lstStyle/>
          <a:p>
            <a:endParaRPr lang="en-CA" sz="500" dirty="0">
              <a:latin typeface="Times New Roman" pitchFamily="18" charset="0"/>
              <a:cs typeface="Times New Roman" pitchFamily="18" charset="0"/>
            </a:endParaRPr>
          </a:p>
        </p:txBody>
      </p:sp>
      <p:sp>
        <p:nvSpPr>
          <p:cNvPr id="14" name="ZoneTexte 13"/>
          <p:cNvSpPr txBox="1"/>
          <p:nvPr/>
        </p:nvSpPr>
        <p:spPr>
          <a:xfrm>
            <a:off x="132372" y="4659453"/>
            <a:ext cx="5431203" cy="153530"/>
          </a:xfrm>
          <a:prstGeom prst="rect">
            <a:avLst/>
          </a:prstGeom>
          <a:noFill/>
          <a:ln w="28575">
            <a:solidFill>
              <a:srgbClr val="FF0000"/>
            </a:solidFill>
          </a:ln>
        </p:spPr>
        <p:txBody>
          <a:bodyPr wrap="square" rtlCol="0">
            <a:spAutoFit/>
          </a:bodyPr>
          <a:lstStyle/>
          <a:p>
            <a:endParaRPr lang="en-CA" sz="500" dirty="0">
              <a:latin typeface="Times New Roman" pitchFamily="18" charset="0"/>
              <a:cs typeface="Times New Roman" pitchFamily="18" charset="0"/>
            </a:endParaRPr>
          </a:p>
        </p:txBody>
      </p:sp>
      <p:sp>
        <p:nvSpPr>
          <p:cNvPr id="11" name="ZoneTexte 10"/>
          <p:cNvSpPr txBox="1"/>
          <p:nvPr/>
        </p:nvSpPr>
        <p:spPr>
          <a:xfrm>
            <a:off x="5400675" y="2716288"/>
            <a:ext cx="5431203" cy="153530"/>
          </a:xfrm>
          <a:prstGeom prst="rect">
            <a:avLst/>
          </a:prstGeom>
          <a:noFill/>
          <a:ln w="28575">
            <a:solidFill>
              <a:srgbClr val="FF0000"/>
            </a:solidFill>
          </a:ln>
        </p:spPr>
        <p:txBody>
          <a:bodyPr wrap="square" rtlCol="0">
            <a:spAutoFit/>
          </a:bodyPr>
          <a:lstStyle/>
          <a:p>
            <a:endParaRPr lang="en-CA" sz="500" dirty="0">
              <a:latin typeface="Times New Roman" pitchFamily="18" charset="0"/>
              <a:cs typeface="Times New Roman" pitchFamily="18" charset="0"/>
            </a:endParaRPr>
          </a:p>
        </p:txBody>
      </p:sp>
      <p:sp>
        <p:nvSpPr>
          <p:cNvPr id="12" name="ZoneTexte 11"/>
          <p:cNvSpPr txBox="1"/>
          <p:nvPr/>
        </p:nvSpPr>
        <p:spPr>
          <a:xfrm>
            <a:off x="5709256" y="3876432"/>
            <a:ext cx="4774814" cy="153530"/>
          </a:xfrm>
          <a:prstGeom prst="rect">
            <a:avLst/>
          </a:prstGeom>
          <a:noFill/>
          <a:ln w="28575">
            <a:solidFill>
              <a:srgbClr val="FF0000"/>
            </a:solidFill>
          </a:ln>
        </p:spPr>
        <p:txBody>
          <a:bodyPr wrap="square" rtlCol="0">
            <a:spAutoFit/>
          </a:bodyPr>
          <a:lstStyle/>
          <a:p>
            <a:endParaRPr lang="en-CA" sz="500" dirty="0">
              <a:latin typeface="Times New Roman" pitchFamily="18" charset="0"/>
              <a:cs typeface="Times New Roman" pitchFamily="18" charset="0"/>
            </a:endParaRPr>
          </a:p>
        </p:txBody>
      </p:sp>
    </p:spTree>
    <p:extLst>
      <p:ext uri="{BB962C8B-B14F-4D97-AF65-F5344CB8AC3E}">
        <p14:creationId xmlns:p14="http://schemas.microsoft.com/office/powerpoint/2010/main" val="53118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84775"/>
          </a:xfrm>
          <a:prstGeom prst="rect">
            <a:avLst/>
          </a:prstGeom>
          <a:solidFill>
            <a:schemeClr val="accent6">
              <a:lumMod val="60000"/>
              <a:lumOff val="40000"/>
            </a:schemeClr>
          </a:solidFill>
        </p:spPr>
        <p:txBody>
          <a:bodyPr wrap="square" rtlCol="0">
            <a:spAutoFit/>
          </a:bodyPr>
          <a:lstStyle/>
          <a:p>
            <a:pPr algn="ctr"/>
            <a:r>
              <a:rPr lang="fr-FR" sz="3200" b="1" dirty="0">
                <a:latin typeface="Times New Roman" charset="0"/>
                <a:ea typeface="Times New Roman" charset="0"/>
                <a:cs typeface="Times New Roman" charset="0"/>
              </a:rPr>
              <a:t>T</a:t>
            </a:r>
            <a:r>
              <a:rPr lang="fr-FR" sz="3200" b="1" dirty="0" smtClean="0">
                <a:latin typeface="Times New Roman" charset="0"/>
                <a:ea typeface="Times New Roman" charset="0"/>
                <a:cs typeface="Times New Roman" charset="0"/>
              </a:rPr>
              <a:t>aux </a:t>
            </a:r>
            <a:r>
              <a:rPr lang="fr-FR" sz="3200" b="1" dirty="0">
                <a:latin typeface="Times New Roman" charset="0"/>
                <a:ea typeface="Times New Roman" charset="0"/>
                <a:cs typeface="Times New Roman" charset="0"/>
              </a:rPr>
              <a:t>de mortalité à partir de la </a:t>
            </a:r>
            <a:r>
              <a:rPr lang="fr-FR" sz="3200" b="1" dirty="0" smtClean="0">
                <a:latin typeface="Times New Roman" charset="0"/>
                <a:ea typeface="Times New Roman" charset="0"/>
                <a:cs typeface="Times New Roman" charset="0"/>
              </a:rPr>
              <a:t>séroprévalence</a:t>
            </a:r>
            <a:endParaRPr lang="fr-FR" sz="3200" b="1" dirty="0">
              <a:latin typeface="Times New Roman" charset="0"/>
              <a:ea typeface="Times New Roman" charset="0"/>
              <a:cs typeface="Times New Roman" charset="0"/>
            </a:endParaRP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42899" y="797874"/>
            <a:ext cx="10589983" cy="6001643"/>
          </a:xfrm>
          <a:prstGeom prst="rect">
            <a:avLst/>
          </a:prstGeom>
        </p:spPr>
        <p:txBody>
          <a:bodyPr wrap="square">
            <a:spAutoFit/>
          </a:bodyPr>
          <a:lstStyle/>
          <a:p>
            <a:pPr algn="ctr"/>
            <a:r>
              <a:rPr lang="fr-CA" sz="2400" dirty="0" smtClean="0">
                <a:latin typeface="Times New Roman" pitchFamily="18" charset="0"/>
                <a:cs typeface="Times New Roman" pitchFamily="18" charset="0"/>
              </a:rPr>
              <a:t>Conclusion</a:t>
            </a:r>
          </a:p>
          <a:p>
            <a:pPr algn="just"/>
            <a:r>
              <a:rPr lang="fr-CA" sz="2400" dirty="0" smtClean="0">
                <a:latin typeface="Times New Roman" pitchFamily="18" charset="0"/>
                <a:cs typeface="Times New Roman" pitchFamily="18" charset="0"/>
              </a:rPr>
              <a:t>1- Taux de mortalité beaucoup plus faible que ce qui avait été annoncé au début</a:t>
            </a:r>
          </a:p>
          <a:p>
            <a:pPr algn="just"/>
            <a:endParaRPr lang="fr-CA" sz="2400" dirty="0" smtClean="0">
              <a:latin typeface="Times New Roman" pitchFamily="18" charset="0"/>
              <a:cs typeface="Times New Roman" pitchFamily="18" charset="0"/>
            </a:endParaRPr>
          </a:p>
          <a:p>
            <a:pPr algn="just"/>
            <a:r>
              <a:rPr lang="fr-CA" sz="2400" dirty="0" smtClean="0">
                <a:latin typeface="Times New Roman" pitchFamily="18" charset="0"/>
                <a:cs typeface="Times New Roman" pitchFamily="18" charset="0"/>
              </a:rPr>
              <a:t>2- Varie énormément d’une région à l’autre</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-Structure de la population</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Les personnes infectées et/ou décédées et "ignoréesʺ</a:t>
            </a:r>
          </a:p>
          <a:p>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Facteurs sociaux etc</a:t>
            </a:r>
            <a:r>
              <a:rPr lang="fr-CA" sz="2400" dirty="0" smtClean="0">
                <a:latin typeface="Times New Roman" pitchFamily="18" charset="0"/>
                <a:cs typeface="Times New Roman" pitchFamily="18" charset="0"/>
              </a:rPr>
              <a:t>…</a:t>
            </a:r>
          </a:p>
          <a:p>
            <a:endParaRPr lang="fr-CA" sz="2400" dirty="0">
              <a:latin typeface="Times New Roman" pitchFamily="18" charset="0"/>
              <a:cs typeface="Times New Roman" pitchFamily="18" charset="0"/>
            </a:endParaRPr>
          </a:p>
          <a:p>
            <a:r>
              <a:rPr lang="fr-CA" sz="2400" dirty="0" smtClean="0">
                <a:latin typeface="Times New Roman" pitchFamily="18" charset="0"/>
                <a:cs typeface="Times New Roman" pitchFamily="18" charset="0"/>
              </a:rPr>
              <a:t>3- Taux de mortalité faible chez les moins de 70 ans : risque de décès très élevé   </a:t>
            </a:r>
          </a:p>
          <a:p>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en fonction de </a:t>
            </a:r>
            <a:r>
              <a:rPr lang="fr-CA" sz="2400" dirty="0">
                <a:latin typeface="Times New Roman" pitchFamily="18" charset="0"/>
                <a:cs typeface="Times New Roman" pitchFamily="18" charset="0"/>
              </a:rPr>
              <a:t>l</a:t>
            </a:r>
            <a:r>
              <a:rPr lang="fr-CA" sz="2400" dirty="0" smtClean="0">
                <a:latin typeface="Times New Roman" pitchFamily="18" charset="0"/>
                <a:cs typeface="Times New Roman" pitchFamily="18" charset="0"/>
              </a:rPr>
              <a:t>’âge</a:t>
            </a:r>
          </a:p>
          <a:p>
            <a:endParaRPr lang="fr-CA" sz="2400" dirty="0">
              <a:latin typeface="Times New Roman" pitchFamily="18" charset="0"/>
              <a:cs typeface="Times New Roman" pitchFamily="18" charset="0"/>
            </a:endParaRPr>
          </a:p>
          <a:p>
            <a:r>
              <a:rPr lang="fr-CA" sz="2400" dirty="0" smtClean="0">
                <a:latin typeface="Times New Roman" pitchFamily="18" charset="0"/>
                <a:cs typeface="Times New Roman" pitchFamily="18" charset="0"/>
              </a:rPr>
              <a:t>4- La majorité des décès en </a:t>
            </a:r>
            <a:r>
              <a:rPr lang="fr-CA" sz="2400" dirty="0" smtClean="0">
                <a:latin typeface="Times New Roman" pitchFamily="18" charset="0"/>
                <a:cs typeface="Times New Roman" pitchFamily="18" charset="0"/>
              </a:rPr>
              <a:t>Europe et aux USA sont survenus dans les maisons de retraites</a:t>
            </a:r>
            <a:endParaRPr lang="fr-CA" sz="2400" dirty="0">
              <a:latin typeface="Times New Roman" pitchFamily="18" charset="0"/>
              <a:cs typeface="Times New Roman" pitchFamily="18" charset="0"/>
            </a:endParaRPr>
          </a:p>
          <a:p>
            <a:endParaRPr lang="fr-CA" sz="2400" dirty="0" smtClean="0">
              <a:latin typeface="Times New Roman" pitchFamily="18" charset="0"/>
              <a:cs typeface="Times New Roman" pitchFamily="18" charset="0"/>
            </a:endParaRPr>
          </a:p>
          <a:p>
            <a:r>
              <a:rPr lang="fr-CA" sz="2400" dirty="0" smtClean="0">
                <a:latin typeface="Times New Roman" pitchFamily="18" charset="0"/>
                <a:cs typeface="Times New Roman" pitchFamily="18" charset="0"/>
              </a:rPr>
              <a:t>5- La plupart de ces maisons n’ont pas de laboratoire de confirmation : extrême prudence dans l’impact de causalité de SRAS-CoV2</a:t>
            </a:r>
            <a:endParaRPr lang="fr-CA" sz="2400" dirty="0">
              <a:latin typeface="Times New Roman" pitchFamily="18" charset="0"/>
              <a:cs typeface="Times New Roman" pitchFamily="18" charset="0"/>
            </a:endParaRPr>
          </a:p>
        </p:txBody>
      </p:sp>
    </p:spTree>
    <p:extLst>
      <p:ext uri="{BB962C8B-B14F-4D97-AF65-F5344CB8AC3E}">
        <p14:creationId xmlns:p14="http://schemas.microsoft.com/office/powerpoint/2010/main" val="256900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0" y="904280"/>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150067" y="1467506"/>
            <a:ext cx="10407741" cy="1477328"/>
          </a:xfrm>
          <a:prstGeom prst="rect">
            <a:avLst/>
          </a:prstGeom>
          <a:noFill/>
        </p:spPr>
        <p:txBody>
          <a:bodyPr wrap="square" rtlCol="0">
            <a:spAutoFit/>
          </a:bodyPr>
          <a:lstStyle/>
          <a:p>
            <a:pPr marL="285750" indent="-285750">
              <a:buFont typeface="Wingdings" charset="2"/>
              <a:buChar char="ü"/>
            </a:pPr>
            <a:endParaRPr lang="fr-FR" sz="3000" dirty="0" smtClean="0">
              <a:latin typeface="Times New Roman" charset="0"/>
              <a:ea typeface="Times New Roman" charset="0"/>
              <a:cs typeface="Times New Roman" charset="0"/>
            </a:endParaRPr>
          </a:p>
          <a:p>
            <a:pPr marL="285750" indent="-285750">
              <a:buFont typeface="Wingdings" charset="2"/>
              <a:buChar char="ü"/>
            </a:pPr>
            <a:endParaRPr lang="fr-FR" sz="3000" dirty="0">
              <a:latin typeface="Times New Roman" charset="0"/>
              <a:ea typeface="Times New Roman" charset="0"/>
              <a:cs typeface="Times New Roman" charset="0"/>
            </a:endParaRPr>
          </a:p>
          <a:p>
            <a:endParaRPr lang="fr-CA" sz="3000" dirty="0" smtClean="0">
              <a:latin typeface="Times New Roman" charset="0"/>
              <a:ea typeface="Times New Roman" charset="0"/>
              <a:cs typeface="Times New Roman" charset="0"/>
            </a:endParaRPr>
          </a:p>
        </p:txBody>
      </p:sp>
      <p:sp>
        <p:nvSpPr>
          <p:cNvPr id="2" name="ZoneTexte 1"/>
          <p:cNvSpPr txBox="1"/>
          <p:nvPr/>
        </p:nvSpPr>
        <p:spPr>
          <a:xfrm>
            <a:off x="0" y="-14"/>
            <a:ext cx="10801350" cy="861774"/>
          </a:xfrm>
          <a:prstGeom prst="rect">
            <a:avLst/>
          </a:prstGeom>
          <a:solidFill>
            <a:schemeClr val="accent6">
              <a:lumMod val="60000"/>
              <a:lumOff val="40000"/>
            </a:schemeClr>
          </a:solidFill>
        </p:spPr>
        <p:txBody>
          <a:bodyPr wrap="square" rtlCol="0">
            <a:spAutoFit/>
          </a:bodyPr>
          <a:lstStyle/>
          <a:p>
            <a:pPr algn="ctr"/>
            <a:r>
              <a:rPr lang="fr-CA" sz="5000" b="1" dirty="0" smtClean="0">
                <a:latin typeface="Times New Roman" pitchFamily="18" charset="0"/>
                <a:cs typeface="Times New Roman" pitchFamily="18" charset="0"/>
              </a:rPr>
              <a:t>Plan</a:t>
            </a:r>
            <a:endParaRPr lang="fr-CA" sz="5000" b="1" dirty="0">
              <a:latin typeface="Times New Roman" pitchFamily="18" charset="0"/>
              <a:cs typeface="Times New Roman" pitchFamily="18" charset="0"/>
            </a:endParaRPr>
          </a:p>
        </p:txBody>
      </p:sp>
      <p:sp>
        <p:nvSpPr>
          <p:cNvPr id="3" name="Rectangle 2"/>
          <p:cNvSpPr/>
          <p:nvPr/>
        </p:nvSpPr>
        <p:spPr>
          <a:xfrm>
            <a:off x="45458" y="1057590"/>
            <a:ext cx="10651284" cy="5262979"/>
          </a:xfrm>
          <a:prstGeom prst="rect">
            <a:avLst/>
          </a:prstGeom>
        </p:spPr>
        <p:txBody>
          <a:bodyPr wrap="square">
            <a:spAutoFit/>
          </a:bodyPr>
          <a:lstStyle/>
          <a:p>
            <a:pPr algn="just"/>
            <a:r>
              <a:rPr lang="fr-FR" sz="2800" dirty="0" smtClean="0">
                <a:latin typeface="Times New Roman" pitchFamily="18" charset="0"/>
                <a:cs typeface="Times New Roman" pitchFamily="18" charset="0"/>
              </a:rPr>
              <a:t>■ De quoi les gens meurent-ils en 2020?</a:t>
            </a:r>
          </a:p>
          <a:p>
            <a:pPr algn="just"/>
            <a:endParaRPr lang="fr-FR" sz="2800" dirty="0" smtClean="0">
              <a:latin typeface="Times New Roman" pitchFamily="18" charset="0"/>
              <a:cs typeface="Times New Roman" pitchFamily="18" charset="0"/>
            </a:endParaRPr>
          </a:p>
          <a:p>
            <a:pPr algn="just"/>
            <a:r>
              <a:rPr lang="fr-FR" sz="2800" dirty="0" smtClean="0">
                <a:latin typeface="Times New Roman" pitchFamily="18" charset="0"/>
                <a:cs typeface="Times New Roman" pitchFamily="18" charset="0"/>
              </a:rPr>
              <a:t>■ SRAS-CoV2 : Nouveau virus?</a:t>
            </a:r>
          </a:p>
          <a:p>
            <a:pPr algn="just"/>
            <a:endParaRPr lang="fr-FR" sz="2800" dirty="0">
              <a:latin typeface="Times New Roman" pitchFamily="18" charset="0"/>
              <a:cs typeface="Times New Roman" pitchFamily="18" charset="0"/>
            </a:endParaRPr>
          </a:p>
          <a:p>
            <a:pPr marL="361950" indent="-361950" algn="just"/>
            <a:r>
              <a:rPr lang="fr-FR" sz="2800" dirty="0" smtClean="0">
                <a:latin typeface="Times New Roman" pitchFamily="18" charset="0"/>
                <a:cs typeface="Times New Roman" pitchFamily="18" charset="0"/>
              </a:rPr>
              <a:t>■ La réponse immunitaire contre le virus est plus fort que ce que l’on pense</a:t>
            </a:r>
          </a:p>
          <a:p>
            <a:pPr algn="just"/>
            <a:endParaRPr lang="fr-FR" sz="2800" dirty="0">
              <a:latin typeface="Times New Roman" pitchFamily="18" charset="0"/>
              <a:cs typeface="Times New Roman" pitchFamily="18" charset="0"/>
            </a:endParaRPr>
          </a:p>
          <a:p>
            <a:pPr marL="361950" indent="-361950" algn="just"/>
            <a:r>
              <a:rPr lang="fr-FR" sz="2800" dirty="0" smtClean="0">
                <a:latin typeface="Times New Roman" pitchFamily="18" charset="0"/>
                <a:cs typeface="Times New Roman" pitchFamily="18" charset="0"/>
              </a:rPr>
              <a:t>■ Le confinement et les mesures de distanciation physique : Est-ce que notre système immunitaire l’apprécie?</a:t>
            </a:r>
          </a:p>
          <a:p>
            <a:pPr algn="just"/>
            <a:endParaRPr lang="fr-FR" sz="2800" dirty="0" smtClean="0">
              <a:latin typeface="Times New Roman" pitchFamily="18" charset="0"/>
              <a:cs typeface="Times New Roman" pitchFamily="18" charset="0"/>
            </a:endParaRPr>
          </a:p>
          <a:p>
            <a:pPr algn="just"/>
            <a:r>
              <a:rPr lang="fr-FR" sz="2800" dirty="0" smtClean="0">
                <a:latin typeface="Times New Roman" pitchFamily="18" charset="0"/>
                <a:cs typeface="Times New Roman" pitchFamily="18" charset="0"/>
              </a:rPr>
              <a:t>■ Conclusion</a:t>
            </a:r>
          </a:p>
          <a:p>
            <a:pPr algn="just"/>
            <a:endParaRPr lang="fr-FR"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7070565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84775"/>
          </a:xfrm>
          <a:prstGeom prst="rect">
            <a:avLst/>
          </a:prstGeom>
          <a:solidFill>
            <a:schemeClr val="accent6">
              <a:lumMod val="60000"/>
              <a:lumOff val="40000"/>
            </a:schemeClr>
          </a:solidFill>
        </p:spPr>
        <p:txBody>
          <a:bodyPr wrap="square" rtlCol="0">
            <a:spAutoFit/>
          </a:bodyPr>
          <a:lstStyle/>
          <a:p>
            <a:pPr algn="ctr"/>
            <a:r>
              <a:rPr lang="fr-FR" sz="3200" b="1" dirty="0">
                <a:latin typeface="Times New Roman" charset="0"/>
                <a:ea typeface="Times New Roman" charset="0"/>
                <a:cs typeface="Times New Roman" charset="0"/>
              </a:rPr>
              <a:t>T</a:t>
            </a:r>
            <a:r>
              <a:rPr lang="fr-FR" sz="3200" b="1" dirty="0" smtClean="0">
                <a:latin typeface="Times New Roman" charset="0"/>
                <a:ea typeface="Times New Roman" charset="0"/>
                <a:cs typeface="Times New Roman" charset="0"/>
              </a:rPr>
              <a:t>aux </a:t>
            </a:r>
            <a:r>
              <a:rPr lang="fr-FR" sz="3200" b="1" dirty="0">
                <a:latin typeface="Times New Roman" charset="0"/>
                <a:ea typeface="Times New Roman" charset="0"/>
                <a:cs typeface="Times New Roman" charset="0"/>
              </a:rPr>
              <a:t>de mortalité à partir de la </a:t>
            </a:r>
            <a:r>
              <a:rPr lang="fr-FR" sz="3200" b="1" dirty="0" smtClean="0">
                <a:latin typeface="Times New Roman" charset="0"/>
                <a:ea typeface="Times New Roman" charset="0"/>
                <a:cs typeface="Times New Roman" charset="0"/>
              </a:rPr>
              <a:t>séroprévalence</a:t>
            </a:r>
            <a:endParaRPr lang="fr-FR" sz="3200" b="1" dirty="0">
              <a:latin typeface="Times New Roman" charset="0"/>
              <a:ea typeface="Times New Roman" charset="0"/>
              <a:cs typeface="Times New Roman" charset="0"/>
            </a:endParaRP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32537" y="1034364"/>
            <a:ext cx="10589983" cy="4893647"/>
          </a:xfrm>
          <a:prstGeom prst="rect">
            <a:avLst/>
          </a:prstGeom>
        </p:spPr>
        <p:txBody>
          <a:bodyPr wrap="square">
            <a:spAutoFit/>
          </a:bodyPr>
          <a:lstStyle/>
          <a:p>
            <a:pPr algn="ctr"/>
            <a:r>
              <a:rPr lang="fr-CA" sz="2400" dirty="0" smtClean="0">
                <a:latin typeface="Times New Roman" pitchFamily="18" charset="0"/>
                <a:cs typeface="Times New Roman" pitchFamily="18" charset="0"/>
              </a:rPr>
              <a:t>Conclusion</a:t>
            </a:r>
          </a:p>
          <a:p>
            <a:pPr algn="just"/>
            <a:r>
              <a:rPr lang="fr-CA" sz="2400" dirty="0">
                <a:latin typeface="Times New Roman" pitchFamily="18" charset="0"/>
                <a:cs typeface="Times New Roman" pitchFamily="18" charset="0"/>
              </a:rPr>
              <a:t>6</a:t>
            </a:r>
            <a:r>
              <a:rPr lang="fr-CA" sz="2400" dirty="0" smtClean="0">
                <a:latin typeface="Times New Roman" pitchFamily="18" charset="0"/>
                <a:cs typeface="Times New Roman" pitchFamily="18" charset="0"/>
              </a:rPr>
              <a:t>- Vérifier minutieusement les profils de ces morts dans les maisons de retraite : facteurs de risque fatal </a:t>
            </a:r>
            <a:endParaRPr lang="fr-CA" sz="2400" dirty="0" smtClean="0">
              <a:latin typeface="Times New Roman" pitchFamily="18" charset="0"/>
              <a:cs typeface="Times New Roman" pitchFamily="18" charset="0"/>
            </a:endParaRPr>
          </a:p>
          <a:p>
            <a:pPr algn="just"/>
            <a:endParaRPr lang="fr-CA" sz="2400" dirty="0" smtClean="0">
              <a:latin typeface="Times New Roman" pitchFamily="18" charset="0"/>
              <a:cs typeface="Times New Roman" pitchFamily="18" charset="0"/>
            </a:endParaRPr>
          </a:p>
          <a:p>
            <a:pPr algn="just"/>
            <a:r>
              <a:rPr lang="fr-CA" sz="2400" dirty="0">
                <a:latin typeface="Times New Roman" pitchFamily="18" charset="0"/>
                <a:cs typeface="Times New Roman" pitchFamily="18" charset="0"/>
              </a:rPr>
              <a:t>7</a:t>
            </a:r>
            <a:r>
              <a:rPr lang="fr-CA" sz="2400" dirty="0" smtClean="0">
                <a:latin typeface="Times New Roman" pitchFamily="18" charset="0"/>
                <a:cs typeface="Times New Roman" pitchFamily="18" charset="0"/>
              </a:rPr>
              <a:t>- </a:t>
            </a:r>
            <a:r>
              <a:rPr lang="fr-CA" sz="2400" dirty="0" smtClean="0">
                <a:latin typeface="Times New Roman" pitchFamily="18" charset="0"/>
                <a:cs typeface="Times New Roman" pitchFamily="18" charset="0"/>
              </a:rPr>
              <a:t>Nombre limité de tests  + contestations de l’attribution de la cause du décès </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nombre de décès confirmés peut ne pas être un décompte exact</a:t>
            </a:r>
          </a:p>
          <a:p>
            <a:pPr algn="just"/>
            <a:endParaRPr lang="fr-CA" sz="2400" dirty="0">
              <a:latin typeface="Times New Roman" pitchFamily="18" charset="0"/>
              <a:cs typeface="Times New Roman" pitchFamily="18" charset="0"/>
            </a:endParaRPr>
          </a:p>
          <a:p>
            <a:r>
              <a:rPr lang="fr-CA" sz="2400" dirty="0">
                <a:latin typeface="Times New Roman" pitchFamily="18" charset="0"/>
                <a:cs typeface="Times New Roman" pitchFamily="18" charset="0"/>
              </a:rPr>
              <a:t>8</a:t>
            </a:r>
            <a:r>
              <a:rPr lang="fr-CA" sz="2400" dirty="0" smtClean="0">
                <a:latin typeface="Times New Roman" pitchFamily="18" charset="0"/>
                <a:cs typeface="Times New Roman" pitchFamily="18" charset="0"/>
              </a:rPr>
              <a:t>- Différencier les morts </a:t>
            </a:r>
            <a:r>
              <a:rPr lang="fr-CA" sz="2400" u="sng" dirty="0" smtClean="0">
                <a:latin typeface="Times New Roman" pitchFamily="18" charset="0"/>
                <a:cs typeface="Times New Roman" pitchFamily="18" charset="0"/>
              </a:rPr>
              <a:t>avec</a:t>
            </a:r>
            <a:r>
              <a:rPr lang="fr-CA" sz="2400" dirty="0" smtClean="0">
                <a:latin typeface="Times New Roman" pitchFamily="18" charset="0"/>
                <a:cs typeface="Times New Roman" pitchFamily="18" charset="0"/>
              </a:rPr>
              <a:t> le COVID-19 et les morts </a:t>
            </a:r>
            <a:r>
              <a:rPr lang="fr-CA" sz="2400" u="sng" dirty="0" smtClean="0">
                <a:latin typeface="Times New Roman" pitchFamily="18" charset="0"/>
                <a:cs typeface="Times New Roman" pitchFamily="18" charset="0"/>
              </a:rPr>
              <a:t>à cause </a:t>
            </a:r>
            <a:r>
              <a:rPr lang="fr-CA" sz="2400" dirty="0" smtClean="0">
                <a:latin typeface="Times New Roman" pitchFamily="18" charset="0"/>
                <a:cs typeface="Times New Roman" pitchFamily="18" charset="0"/>
              </a:rPr>
              <a:t>du COVID-19</a:t>
            </a:r>
            <a:endParaRPr lang="fr-CA" sz="2400" dirty="0" smtClean="0">
              <a:latin typeface="Times New Roman" pitchFamily="18" charset="0"/>
              <a:cs typeface="Times New Roman" pitchFamily="18" charset="0"/>
            </a:endParaRPr>
          </a:p>
          <a:p>
            <a:endParaRPr lang="fr-CA" sz="2400" dirty="0">
              <a:latin typeface="Times New Roman" pitchFamily="18" charset="0"/>
              <a:cs typeface="Times New Roman" pitchFamily="18" charset="0"/>
            </a:endParaRPr>
          </a:p>
          <a:p>
            <a:r>
              <a:rPr lang="fr-CA" sz="2400" dirty="0" smtClean="0">
                <a:latin typeface="Times New Roman" pitchFamily="18" charset="0"/>
                <a:cs typeface="Times New Roman" pitchFamily="18" charset="0"/>
              </a:rPr>
              <a:t>9</a:t>
            </a:r>
            <a:r>
              <a:rPr lang="fr-CA" sz="2400" dirty="0" smtClean="0">
                <a:latin typeface="Times New Roman" pitchFamily="18" charset="0"/>
                <a:cs typeface="Times New Roman" pitchFamily="18" charset="0"/>
              </a:rPr>
              <a:t>- IFR élevé : âge, infections nosocomiales, vaccination, hôpitaux mal équipés</a:t>
            </a:r>
            <a:endParaRPr lang="fr-CA" sz="2400" dirty="0">
              <a:latin typeface="Times New Roman" pitchFamily="18" charset="0"/>
              <a:cs typeface="Times New Roman" pitchFamily="18" charset="0"/>
            </a:endParaRPr>
          </a:p>
          <a:p>
            <a:endParaRPr lang="fr-CA" sz="2400" dirty="0" smtClean="0">
              <a:latin typeface="Times New Roman" pitchFamily="18" charset="0"/>
              <a:cs typeface="Times New Roman" pitchFamily="18" charset="0"/>
            </a:endParaRPr>
          </a:p>
          <a:p>
            <a:pPr algn="just"/>
            <a:r>
              <a:rPr lang="fr-CA" sz="2400" dirty="0" smtClean="0">
                <a:latin typeface="Times New Roman" pitchFamily="18" charset="0"/>
                <a:cs typeface="Times New Roman" pitchFamily="18" charset="0"/>
              </a:rPr>
              <a:t>10- New York et New Jersey : décision malencontreuse des gouverneurs d’envoyer des patients COVID-19 dans des maisons de retraite et prise en charge agressive</a:t>
            </a:r>
            <a:endParaRPr lang="fr-CA" sz="2400" dirty="0">
              <a:latin typeface="Times New Roman" pitchFamily="18" charset="0"/>
              <a:cs typeface="Times New Roman" pitchFamily="18" charset="0"/>
            </a:endParaRPr>
          </a:p>
        </p:txBody>
      </p:sp>
    </p:spTree>
    <p:extLst>
      <p:ext uri="{BB962C8B-B14F-4D97-AF65-F5344CB8AC3E}">
        <p14:creationId xmlns:p14="http://schemas.microsoft.com/office/powerpoint/2010/main" val="56313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84775"/>
          </a:xfrm>
          <a:prstGeom prst="rect">
            <a:avLst/>
          </a:prstGeom>
          <a:solidFill>
            <a:schemeClr val="accent6">
              <a:lumMod val="60000"/>
              <a:lumOff val="40000"/>
            </a:schemeClr>
          </a:solidFill>
        </p:spPr>
        <p:txBody>
          <a:bodyPr wrap="square" rtlCol="0">
            <a:spAutoFit/>
          </a:bodyPr>
          <a:lstStyle/>
          <a:p>
            <a:pPr algn="ctr"/>
            <a:r>
              <a:rPr lang="fr-FR" sz="3200" b="1" dirty="0">
                <a:latin typeface="Times New Roman" charset="0"/>
                <a:ea typeface="Times New Roman" charset="0"/>
                <a:cs typeface="Times New Roman" charset="0"/>
              </a:rPr>
              <a:t>T</a:t>
            </a:r>
            <a:r>
              <a:rPr lang="fr-FR" sz="3200" b="1" dirty="0" smtClean="0">
                <a:latin typeface="Times New Roman" charset="0"/>
                <a:ea typeface="Times New Roman" charset="0"/>
                <a:cs typeface="Times New Roman" charset="0"/>
              </a:rPr>
              <a:t>aux </a:t>
            </a:r>
            <a:r>
              <a:rPr lang="fr-FR" sz="3200" b="1" dirty="0">
                <a:latin typeface="Times New Roman" charset="0"/>
                <a:ea typeface="Times New Roman" charset="0"/>
                <a:cs typeface="Times New Roman" charset="0"/>
              </a:rPr>
              <a:t>de mortalité à partir de la </a:t>
            </a:r>
            <a:r>
              <a:rPr lang="fr-FR" sz="3200" b="1" dirty="0" smtClean="0">
                <a:latin typeface="Times New Roman" charset="0"/>
                <a:ea typeface="Times New Roman" charset="0"/>
                <a:cs typeface="Times New Roman" charset="0"/>
              </a:rPr>
              <a:t>séroprévalence</a:t>
            </a:r>
            <a:endParaRPr lang="fr-FR" sz="3200" b="1" dirty="0">
              <a:latin typeface="Times New Roman" charset="0"/>
              <a:ea typeface="Times New Roman" charset="0"/>
              <a:cs typeface="Times New Roman" charset="0"/>
            </a:endParaRP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32537" y="860938"/>
            <a:ext cx="10589983" cy="5262979"/>
          </a:xfrm>
          <a:prstGeom prst="rect">
            <a:avLst/>
          </a:prstGeom>
        </p:spPr>
        <p:txBody>
          <a:bodyPr wrap="square">
            <a:spAutoFit/>
          </a:bodyPr>
          <a:lstStyle/>
          <a:p>
            <a:pPr algn="ctr"/>
            <a:r>
              <a:rPr lang="fr-CA" sz="2400" dirty="0" smtClean="0">
                <a:latin typeface="Times New Roman" pitchFamily="18" charset="0"/>
                <a:cs typeface="Times New Roman" pitchFamily="18" charset="0"/>
              </a:rPr>
              <a:t>Conclusions</a:t>
            </a:r>
          </a:p>
          <a:p>
            <a:pPr algn="ctr"/>
            <a:endParaRPr lang="fr-CA" sz="2400" dirty="0" smtClean="0">
              <a:latin typeface="Times New Roman" pitchFamily="18" charset="0"/>
              <a:cs typeface="Times New Roman" pitchFamily="18" charset="0"/>
            </a:endParaRPr>
          </a:p>
          <a:p>
            <a:pPr algn="just"/>
            <a:r>
              <a:rPr lang="fr-CA" sz="2400" dirty="0" smtClean="0">
                <a:latin typeface="Times New Roman" pitchFamily="18" charset="0"/>
                <a:cs typeface="Times New Roman" pitchFamily="18" charset="0"/>
              </a:rPr>
              <a:t>11- Très peu de morts au Japon, Singapour (</a:t>
            </a:r>
            <a:r>
              <a:rPr lang="fr-CA" sz="2400" dirty="0" smtClean="0">
                <a:solidFill>
                  <a:srgbClr val="FF0000"/>
                </a:solidFill>
                <a:latin typeface="Times New Roman" pitchFamily="18" charset="0"/>
                <a:cs typeface="Times New Roman" pitchFamily="18" charset="0"/>
              </a:rPr>
              <a:t>7 juin 2020 : 25 morts parmi 37910 cas</a:t>
            </a:r>
            <a:r>
              <a:rPr lang="fr-CA" sz="2400" dirty="0" smtClean="0">
                <a:latin typeface="Times New Roman" pitchFamily="18" charset="0"/>
                <a:cs typeface="Times New Roman" pitchFamily="18" charset="0"/>
              </a:rPr>
              <a:t>)</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Immunité ancienne suite à une exposition à d’autres coronavirus</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Différences génétiques</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-Autres facteurs inconnus</a:t>
            </a:r>
            <a:endParaRPr lang="fr-CA" sz="2400" dirty="0" smtClean="0">
              <a:latin typeface="Times New Roman" pitchFamily="18" charset="0"/>
              <a:cs typeface="Times New Roman" pitchFamily="18" charset="0"/>
            </a:endParaRPr>
          </a:p>
          <a:p>
            <a:pPr algn="just"/>
            <a:endParaRPr lang="fr-CA" sz="2400" dirty="0" smtClean="0">
              <a:latin typeface="Times New Roman" pitchFamily="18" charset="0"/>
              <a:cs typeface="Times New Roman" pitchFamily="18" charset="0"/>
            </a:endParaRPr>
          </a:p>
          <a:p>
            <a:pPr algn="just"/>
            <a:r>
              <a:rPr lang="fr-CA" sz="2400" dirty="0" smtClean="0">
                <a:latin typeface="Times New Roman" pitchFamily="18" charset="0"/>
                <a:cs typeface="Times New Roman" pitchFamily="18" charset="0"/>
              </a:rPr>
              <a:t>12- </a:t>
            </a:r>
            <a:r>
              <a:rPr lang="fr-CA" sz="2400" dirty="0" smtClean="0">
                <a:latin typeface="Times New Roman" pitchFamily="18" charset="0"/>
                <a:cs typeface="Times New Roman" pitchFamily="18" charset="0"/>
              </a:rPr>
              <a:t>Afrique : Peu  de morts</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Jeunesse de la population</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Facteurs génétiques</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Immunité ancienne et usage de la chloroquine?</a:t>
            </a:r>
          </a:p>
          <a:p>
            <a:pPr algn="just"/>
            <a:endParaRPr lang="fr-CA" sz="2400" dirty="0">
              <a:latin typeface="Times New Roman" pitchFamily="18" charset="0"/>
              <a:cs typeface="Times New Roman" pitchFamily="18" charset="0"/>
            </a:endParaRPr>
          </a:p>
          <a:p>
            <a:r>
              <a:rPr lang="fr-CA" sz="2400" dirty="0" smtClean="0">
                <a:latin typeface="Times New Roman" pitchFamily="18" charset="0"/>
                <a:cs typeface="Times New Roman" pitchFamily="18" charset="0"/>
              </a:rPr>
              <a:t>13- Mesures pour éviter la transmission aux populations à risque =&gt; diminution de l’IFR</a:t>
            </a:r>
            <a:endParaRPr lang="fr-CA"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39411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84775"/>
          </a:xfrm>
          <a:prstGeom prst="rect">
            <a:avLst/>
          </a:prstGeom>
          <a:solidFill>
            <a:schemeClr val="accent6">
              <a:lumMod val="60000"/>
              <a:lumOff val="40000"/>
            </a:schemeClr>
          </a:solidFill>
        </p:spPr>
        <p:txBody>
          <a:bodyPr wrap="square" rtlCol="0">
            <a:spAutoFit/>
          </a:bodyPr>
          <a:lstStyle/>
          <a:p>
            <a:pPr algn="ctr"/>
            <a:r>
              <a:rPr lang="fr-FR" sz="3200" b="1" dirty="0">
                <a:latin typeface="Times New Roman" charset="0"/>
                <a:ea typeface="Times New Roman" charset="0"/>
                <a:cs typeface="Times New Roman" charset="0"/>
              </a:rPr>
              <a:t>T</a:t>
            </a:r>
            <a:r>
              <a:rPr lang="fr-FR" sz="3200" b="1" dirty="0" smtClean="0">
                <a:latin typeface="Times New Roman" charset="0"/>
                <a:ea typeface="Times New Roman" charset="0"/>
                <a:cs typeface="Times New Roman" charset="0"/>
              </a:rPr>
              <a:t>aux </a:t>
            </a:r>
            <a:r>
              <a:rPr lang="fr-FR" sz="3200" b="1" dirty="0">
                <a:latin typeface="Times New Roman" charset="0"/>
                <a:ea typeface="Times New Roman" charset="0"/>
                <a:cs typeface="Times New Roman" charset="0"/>
              </a:rPr>
              <a:t>de mortalité à partir de la </a:t>
            </a:r>
            <a:r>
              <a:rPr lang="fr-FR" sz="3200" b="1" dirty="0" smtClean="0">
                <a:latin typeface="Times New Roman" charset="0"/>
                <a:ea typeface="Times New Roman" charset="0"/>
                <a:cs typeface="Times New Roman" charset="0"/>
              </a:rPr>
              <a:t>séroprévalence</a:t>
            </a:r>
            <a:endParaRPr lang="fr-FR" sz="3200" b="1" dirty="0">
              <a:latin typeface="Times New Roman" charset="0"/>
              <a:ea typeface="Times New Roman" charset="0"/>
              <a:cs typeface="Times New Roman" charset="0"/>
            </a:endParaRP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32537" y="703278"/>
            <a:ext cx="10589983" cy="5262979"/>
          </a:xfrm>
          <a:prstGeom prst="rect">
            <a:avLst/>
          </a:prstGeom>
        </p:spPr>
        <p:txBody>
          <a:bodyPr wrap="square">
            <a:spAutoFit/>
          </a:bodyPr>
          <a:lstStyle/>
          <a:p>
            <a:pPr algn="ctr"/>
            <a:r>
              <a:rPr lang="fr-CA" sz="2400" dirty="0" smtClean="0">
                <a:latin typeface="Times New Roman" pitchFamily="18" charset="0"/>
                <a:cs typeface="Times New Roman" pitchFamily="18" charset="0"/>
              </a:rPr>
              <a:t>Conclusions</a:t>
            </a:r>
            <a:endParaRPr lang="fr-CA" sz="2400" dirty="0" smtClean="0">
              <a:latin typeface="Times New Roman" pitchFamily="18" charset="0"/>
              <a:cs typeface="Times New Roman" pitchFamily="18" charset="0"/>
            </a:endParaRPr>
          </a:p>
          <a:p>
            <a:pPr algn="just"/>
            <a:r>
              <a:rPr lang="fr-CA" sz="2400" dirty="0" smtClean="0">
                <a:latin typeface="Times New Roman" pitchFamily="18" charset="0"/>
                <a:cs typeface="Times New Roman" pitchFamily="18" charset="0"/>
              </a:rPr>
              <a:t>14- Certaines personnes peuvent aussi avoir contrôlé le virus avec les mécanismes de l’immunité innée, mucosale et cellulaire : Pas d’anticorps</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Fréquence d’infection sous-estimée</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IFR surestimée</a:t>
            </a:r>
            <a:endParaRPr lang="fr-CA" sz="2400" dirty="0" smtClean="0">
              <a:latin typeface="Times New Roman" pitchFamily="18" charset="0"/>
              <a:cs typeface="Times New Roman" pitchFamily="18" charset="0"/>
            </a:endParaRPr>
          </a:p>
          <a:p>
            <a:pPr algn="just"/>
            <a:endParaRPr lang="fr-CA" sz="2400" dirty="0" smtClean="0">
              <a:latin typeface="Times New Roman" pitchFamily="18" charset="0"/>
              <a:cs typeface="Times New Roman" pitchFamily="18" charset="0"/>
            </a:endParaRPr>
          </a:p>
          <a:p>
            <a:pPr algn="just"/>
            <a:r>
              <a:rPr lang="fr-CA" sz="2400" dirty="0" smtClean="0">
                <a:latin typeface="Times New Roman" pitchFamily="18" charset="0"/>
                <a:cs typeface="Times New Roman" pitchFamily="18" charset="0"/>
              </a:rPr>
              <a:t>15- </a:t>
            </a:r>
            <a:r>
              <a:rPr lang="fr-CA" sz="2400" dirty="0" smtClean="0">
                <a:latin typeface="Times New Roman" pitchFamily="18" charset="0"/>
                <a:cs typeface="Times New Roman" pitchFamily="18" charset="0"/>
              </a:rPr>
              <a:t>Tous ces facteurs (immunité préexistante, facteurs génétiques etc…) contribuent   </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certainement à l’affaiblissement de la courbe épidémique qu’on observe</a:t>
            </a:r>
          </a:p>
          <a:p>
            <a:pPr algn="just"/>
            <a:endParaRPr lang="fr-CA" sz="2400" dirty="0">
              <a:latin typeface="Times New Roman" pitchFamily="18" charset="0"/>
              <a:cs typeface="Times New Roman" pitchFamily="18" charset="0"/>
            </a:endParaRPr>
          </a:p>
          <a:p>
            <a:pPr algn="just"/>
            <a:r>
              <a:rPr lang="fr-CA" sz="2400" dirty="0" smtClean="0">
                <a:latin typeface="Times New Roman" pitchFamily="18" charset="0"/>
                <a:cs typeface="Times New Roman" pitchFamily="18" charset="0"/>
              </a:rPr>
              <a:t>16- </a:t>
            </a:r>
            <a:r>
              <a:rPr lang="fr-FR" sz="2400" dirty="0">
                <a:latin typeface="Times New Roman" pitchFamily="18" charset="0"/>
                <a:cs typeface="Times New Roman" pitchFamily="18" charset="0"/>
              </a:rPr>
              <a:t>B</a:t>
            </a:r>
            <a:r>
              <a:rPr lang="fr-FR" sz="2400" dirty="0" smtClean="0">
                <a:latin typeface="Times New Roman" pitchFamily="18" charset="0"/>
                <a:cs typeface="Times New Roman" pitchFamily="18" charset="0"/>
              </a:rPr>
              <a:t>ilan </a:t>
            </a:r>
            <a:r>
              <a:rPr lang="fr-FR" sz="2400" dirty="0">
                <a:latin typeface="Times New Roman" pitchFamily="18" charset="0"/>
                <a:cs typeface="Times New Roman" pitchFamily="18" charset="0"/>
              </a:rPr>
              <a:t>mondial des décès liés à la </a:t>
            </a:r>
            <a:r>
              <a:rPr lang="fr-FR" sz="2400" dirty="0" smtClean="0">
                <a:latin typeface="Times New Roman" pitchFamily="18" charset="0"/>
                <a:cs typeface="Times New Roman" pitchFamily="18" charset="0"/>
              </a:rPr>
              <a:t>COVID-19 :  en évolution</a:t>
            </a:r>
          </a:p>
          <a:p>
            <a:pPr algn="just"/>
            <a:r>
              <a:rPr lang="fr-FR" sz="2400" dirty="0">
                <a:latin typeface="Times New Roman" pitchFamily="18" charset="0"/>
                <a:cs typeface="Times New Roman" pitchFamily="18" charset="0"/>
              </a:rPr>
              <a:t>	</a:t>
            </a:r>
            <a:r>
              <a:rPr lang="fr-FR" sz="2400" dirty="0" smtClean="0">
                <a:latin typeface="Times New Roman" pitchFamily="18" charset="0"/>
                <a:cs typeface="Times New Roman" pitchFamily="18" charset="0"/>
              </a:rPr>
              <a:t>-Mais similaire </a:t>
            </a:r>
            <a:r>
              <a:rPr lang="fr-FR" sz="2400" dirty="0">
                <a:latin typeface="Times New Roman" pitchFamily="18" charset="0"/>
                <a:cs typeface="Times New Roman" pitchFamily="18" charset="0"/>
              </a:rPr>
              <a:t>à un bilan typique de la grippe saisonnière (290 000-650 </a:t>
            </a:r>
            <a:r>
              <a:rPr lang="fr-FR" sz="2400" dirty="0" smtClean="0">
                <a:latin typeface="Times New Roman" pitchFamily="18" charset="0"/>
                <a:cs typeface="Times New Roman" pitchFamily="18" charset="0"/>
              </a:rPr>
              <a:t>000)</a:t>
            </a:r>
          </a:p>
          <a:p>
            <a:pPr algn="just"/>
            <a:r>
              <a:rPr lang="fr-FR" sz="2400" dirty="0">
                <a:latin typeface="Times New Roman" pitchFamily="18" charset="0"/>
                <a:cs typeface="Times New Roman" pitchFamily="18" charset="0"/>
              </a:rPr>
              <a:t>	</a:t>
            </a:r>
            <a:endParaRPr lang="fr-FR" sz="2400" dirty="0" smtClean="0">
              <a:latin typeface="Times New Roman" pitchFamily="18" charset="0"/>
              <a:cs typeface="Times New Roman" pitchFamily="18" charset="0"/>
            </a:endParaRPr>
          </a:p>
          <a:p>
            <a:pPr algn="just"/>
            <a:r>
              <a:rPr lang="fr-FR" sz="2400" dirty="0">
                <a:latin typeface="Times New Roman" pitchFamily="18" charset="0"/>
                <a:cs typeface="Times New Roman" pitchFamily="18" charset="0"/>
              </a:rPr>
              <a:t>	</a:t>
            </a:r>
            <a:r>
              <a:rPr lang="fr-FR" sz="2400" dirty="0" smtClean="0">
                <a:latin typeface="Times New Roman" pitchFamily="18" charset="0"/>
                <a:cs typeface="Times New Roman" pitchFamily="18" charset="0"/>
              </a:rPr>
              <a:t>- Tandis </a:t>
            </a:r>
            <a:r>
              <a:rPr lang="fr-FR" sz="2400" dirty="0">
                <a:latin typeface="Times New Roman" pitchFamily="18" charset="0"/>
                <a:cs typeface="Times New Roman" pitchFamily="18" charset="0"/>
              </a:rPr>
              <a:t>que les années de "mauvaise" grippe (par exemple 1957-9 et </a:t>
            </a:r>
            <a:r>
              <a:rPr lang="fr-FR" sz="2400" dirty="0" smtClean="0">
                <a:latin typeface="Times New Roman" pitchFamily="18" charset="0"/>
                <a:cs typeface="Times New Roman" pitchFamily="18" charset="0"/>
              </a:rPr>
              <a:t>1968-</a:t>
            </a:r>
          </a:p>
          <a:p>
            <a:pPr algn="just"/>
            <a:r>
              <a:rPr lang="fr-FR" sz="2400" dirty="0">
                <a:latin typeface="Times New Roman" pitchFamily="18" charset="0"/>
                <a:cs typeface="Times New Roman" pitchFamily="18" charset="0"/>
              </a:rPr>
              <a:t> </a:t>
            </a:r>
            <a:r>
              <a:rPr lang="fr-FR" sz="2400" dirty="0" smtClean="0">
                <a:latin typeface="Times New Roman" pitchFamily="18" charset="0"/>
                <a:cs typeface="Times New Roman" pitchFamily="18" charset="0"/>
              </a:rPr>
              <a:t>              70</a:t>
            </a:r>
            <a:r>
              <a:rPr lang="fr-FR" sz="2400" dirty="0">
                <a:latin typeface="Times New Roman" pitchFamily="18" charset="0"/>
                <a:cs typeface="Times New Roman" pitchFamily="18" charset="0"/>
              </a:rPr>
              <a:t>) ont été associées à 1-4 millions de </a:t>
            </a:r>
            <a:r>
              <a:rPr lang="fr-FR" sz="2400" dirty="0" smtClean="0">
                <a:latin typeface="Times New Roman" pitchFamily="18" charset="0"/>
                <a:cs typeface="Times New Roman" pitchFamily="18" charset="0"/>
              </a:rPr>
              <a:t>décès</a:t>
            </a:r>
            <a:endParaRPr lang="fr-CA" sz="2400" dirty="0" smtClean="0">
              <a:latin typeface="Times New Roman" pitchFamily="18" charset="0"/>
              <a:cs typeface="Times New Roman" pitchFamily="18" charset="0"/>
            </a:endParaRPr>
          </a:p>
        </p:txBody>
      </p:sp>
      <p:sp>
        <p:nvSpPr>
          <p:cNvPr id="2" name="Rectangle 1"/>
          <p:cNvSpPr/>
          <p:nvPr/>
        </p:nvSpPr>
        <p:spPr>
          <a:xfrm>
            <a:off x="26853" y="5894127"/>
            <a:ext cx="10801350" cy="923330"/>
          </a:xfrm>
          <a:prstGeom prst="rect">
            <a:avLst/>
          </a:prstGeom>
        </p:spPr>
        <p:txBody>
          <a:bodyPr wrap="square">
            <a:spAutoFit/>
          </a:bodyPr>
          <a:lstStyle/>
          <a:p>
            <a:r>
              <a:rPr lang="en-CA" i="1" dirty="0">
                <a:latin typeface="Times New Roman" pitchFamily="18" charset="0"/>
                <a:cs typeface="Times New Roman" pitchFamily="18" charset="0"/>
              </a:rPr>
              <a:t>Paget J, </a:t>
            </a:r>
            <a:r>
              <a:rPr lang="en-CA" i="1" dirty="0" err="1">
                <a:latin typeface="Times New Roman" pitchFamily="18" charset="0"/>
                <a:cs typeface="Times New Roman" pitchFamily="18" charset="0"/>
              </a:rPr>
              <a:t>Spreeuwenberg</a:t>
            </a:r>
            <a:r>
              <a:rPr lang="en-CA" i="1" dirty="0">
                <a:latin typeface="Times New Roman" pitchFamily="18" charset="0"/>
                <a:cs typeface="Times New Roman" pitchFamily="18" charset="0"/>
              </a:rPr>
              <a:t> P, </a:t>
            </a:r>
            <a:r>
              <a:rPr lang="en-CA" i="1" dirty="0" err="1">
                <a:latin typeface="Times New Roman" pitchFamily="18" charset="0"/>
                <a:cs typeface="Times New Roman" pitchFamily="18" charset="0"/>
              </a:rPr>
              <a:t>Charu</a:t>
            </a:r>
            <a:r>
              <a:rPr lang="en-CA" i="1" dirty="0">
                <a:latin typeface="Times New Roman" pitchFamily="18" charset="0"/>
                <a:cs typeface="Times New Roman" pitchFamily="18" charset="0"/>
              </a:rPr>
              <a:t> V, Taylor RJ, </a:t>
            </a:r>
            <a:r>
              <a:rPr lang="en-CA" i="1" dirty="0" err="1">
                <a:latin typeface="Times New Roman" pitchFamily="18" charset="0"/>
                <a:cs typeface="Times New Roman" pitchFamily="18" charset="0"/>
              </a:rPr>
              <a:t>Iuliano</a:t>
            </a:r>
            <a:r>
              <a:rPr lang="en-CA" i="1" dirty="0">
                <a:latin typeface="Times New Roman" pitchFamily="18" charset="0"/>
                <a:cs typeface="Times New Roman" pitchFamily="18" charset="0"/>
              </a:rPr>
              <a:t> AD, </a:t>
            </a:r>
            <a:r>
              <a:rPr lang="en-CA" i="1" dirty="0" err="1">
                <a:latin typeface="Times New Roman" pitchFamily="18" charset="0"/>
                <a:cs typeface="Times New Roman" pitchFamily="18" charset="0"/>
              </a:rPr>
              <a:t>Bresee</a:t>
            </a:r>
            <a:r>
              <a:rPr lang="en-CA" i="1" dirty="0">
                <a:latin typeface="Times New Roman" pitchFamily="18" charset="0"/>
                <a:cs typeface="Times New Roman" pitchFamily="18" charset="0"/>
              </a:rPr>
              <a:t> J, et al. </a:t>
            </a:r>
            <a:r>
              <a:rPr lang="en-CA" i="1" dirty="0" smtClean="0">
                <a:latin typeface="Times New Roman" pitchFamily="18" charset="0"/>
                <a:cs typeface="Times New Roman" pitchFamily="18" charset="0"/>
              </a:rPr>
              <a:t>Global mortality </a:t>
            </a:r>
            <a:r>
              <a:rPr lang="en-CA" i="1" dirty="0">
                <a:latin typeface="Times New Roman" pitchFamily="18" charset="0"/>
                <a:cs typeface="Times New Roman" pitchFamily="18" charset="0"/>
              </a:rPr>
              <a:t>associated with seasonal influenza epidemics: New burden estimates </a:t>
            </a:r>
            <a:r>
              <a:rPr lang="en-CA" i="1" dirty="0" smtClean="0">
                <a:latin typeface="Times New Roman" pitchFamily="18" charset="0"/>
                <a:cs typeface="Times New Roman" pitchFamily="18" charset="0"/>
              </a:rPr>
              <a:t>and predictors </a:t>
            </a:r>
            <a:r>
              <a:rPr lang="en-CA" i="1" dirty="0">
                <a:latin typeface="Times New Roman" pitchFamily="18" charset="0"/>
                <a:cs typeface="Times New Roman" pitchFamily="18" charset="0"/>
              </a:rPr>
              <a:t>from the </a:t>
            </a:r>
            <a:r>
              <a:rPr lang="en-CA" i="1" dirty="0" err="1">
                <a:latin typeface="Times New Roman" pitchFamily="18" charset="0"/>
                <a:cs typeface="Times New Roman" pitchFamily="18" charset="0"/>
              </a:rPr>
              <a:t>GLaMOR</a:t>
            </a:r>
            <a:r>
              <a:rPr lang="en-CA" i="1" dirty="0">
                <a:latin typeface="Times New Roman" pitchFamily="18" charset="0"/>
                <a:cs typeface="Times New Roman" pitchFamily="18" charset="0"/>
              </a:rPr>
              <a:t> Project. J Glob Health. 2019 Dec; 9(2</a:t>
            </a:r>
            <a:r>
              <a:rPr lang="en-CA" i="1" dirty="0" smtClean="0">
                <a:latin typeface="Times New Roman" pitchFamily="18" charset="0"/>
                <a:cs typeface="Times New Roman" pitchFamily="18" charset="0"/>
              </a:rPr>
              <a:t>)</a:t>
            </a:r>
            <a:endParaRPr lang="en-CA" i="1" dirty="0">
              <a:latin typeface="Times New Roman" pitchFamily="18" charset="0"/>
              <a:cs typeface="Times New Roman" pitchFamily="18" charset="0"/>
            </a:endParaRPr>
          </a:p>
        </p:txBody>
      </p:sp>
    </p:spTree>
    <p:extLst>
      <p:ext uri="{BB962C8B-B14F-4D97-AF65-F5344CB8AC3E}">
        <p14:creationId xmlns:p14="http://schemas.microsoft.com/office/powerpoint/2010/main" val="218947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84775"/>
          </a:xfrm>
          <a:prstGeom prst="rect">
            <a:avLst/>
          </a:prstGeom>
          <a:solidFill>
            <a:schemeClr val="accent6">
              <a:lumMod val="60000"/>
              <a:lumOff val="40000"/>
            </a:schemeClr>
          </a:solidFill>
        </p:spPr>
        <p:txBody>
          <a:bodyPr wrap="square" rtlCol="0">
            <a:spAutoFit/>
          </a:bodyPr>
          <a:lstStyle/>
          <a:p>
            <a:pPr algn="ctr"/>
            <a:r>
              <a:rPr lang="fr-FR" sz="3200" b="1" dirty="0">
                <a:latin typeface="Times New Roman" charset="0"/>
                <a:ea typeface="Times New Roman" charset="0"/>
                <a:cs typeface="Times New Roman" charset="0"/>
              </a:rPr>
              <a:t>T</a:t>
            </a:r>
            <a:r>
              <a:rPr lang="fr-FR" sz="3200" b="1" dirty="0" smtClean="0">
                <a:latin typeface="Times New Roman" charset="0"/>
                <a:ea typeface="Times New Roman" charset="0"/>
                <a:cs typeface="Times New Roman" charset="0"/>
              </a:rPr>
              <a:t>aux </a:t>
            </a:r>
            <a:r>
              <a:rPr lang="fr-FR" sz="3200" b="1" dirty="0">
                <a:latin typeface="Times New Roman" charset="0"/>
                <a:ea typeface="Times New Roman" charset="0"/>
                <a:cs typeface="Times New Roman" charset="0"/>
              </a:rPr>
              <a:t>de mortalité à partir de la </a:t>
            </a:r>
            <a:r>
              <a:rPr lang="fr-FR" sz="3200" b="1" dirty="0" smtClean="0">
                <a:latin typeface="Times New Roman" charset="0"/>
                <a:ea typeface="Times New Roman" charset="0"/>
                <a:cs typeface="Times New Roman" charset="0"/>
              </a:rPr>
              <a:t>séroprévalence</a:t>
            </a:r>
            <a:endParaRPr lang="fr-FR" sz="3200" b="1" dirty="0">
              <a:latin typeface="Times New Roman" charset="0"/>
              <a:ea typeface="Times New Roman" charset="0"/>
              <a:cs typeface="Times New Roman" charset="0"/>
            </a:endParaRP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11367" y="1165298"/>
            <a:ext cx="10589983" cy="3416320"/>
          </a:xfrm>
          <a:prstGeom prst="rect">
            <a:avLst/>
          </a:prstGeom>
        </p:spPr>
        <p:txBody>
          <a:bodyPr wrap="square">
            <a:spAutoFit/>
          </a:bodyPr>
          <a:lstStyle/>
          <a:p>
            <a:pPr algn="ctr"/>
            <a:r>
              <a:rPr lang="fr-CA" sz="2400" dirty="0" smtClean="0">
                <a:latin typeface="Times New Roman" pitchFamily="18" charset="0"/>
                <a:cs typeface="Times New Roman" pitchFamily="18" charset="0"/>
              </a:rPr>
              <a:t>Conclusions</a:t>
            </a:r>
            <a:endParaRPr lang="fr-CA" sz="2400" dirty="0" smtClean="0">
              <a:latin typeface="Times New Roman" pitchFamily="18" charset="0"/>
              <a:cs typeface="Times New Roman" pitchFamily="18" charset="0"/>
            </a:endParaRPr>
          </a:p>
          <a:p>
            <a:pPr algn="just"/>
            <a:r>
              <a:rPr lang="fr-CA" sz="2400" dirty="0" smtClean="0">
                <a:latin typeface="Times New Roman" pitchFamily="18" charset="0"/>
                <a:cs typeface="Times New Roman" pitchFamily="18" charset="0"/>
              </a:rPr>
              <a:t>20 - Plus on vieillit, plus notre système immunitaire s’affaiblit. Idem pour les </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a:t>
            </a:r>
            <a:r>
              <a:rPr lang="fr-CA" sz="2400" dirty="0" smtClean="0">
                <a:latin typeface="Times New Roman" pitchFamily="18" charset="0"/>
                <a:cs typeface="Times New Roman" pitchFamily="18" charset="0"/>
              </a:rPr>
              <a:t>personnes malnutris ou avec un mauvais régime alimentaire</a:t>
            </a:r>
            <a:endParaRPr lang="fr-CA" sz="2400" dirty="0" smtClean="0">
              <a:latin typeface="Times New Roman" pitchFamily="18" charset="0"/>
              <a:cs typeface="Times New Roman" pitchFamily="18" charset="0"/>
            </a:endParaRPr>
          </a:p>
          <a:p>
            <a:pPr algn="just"/>
            <a:endParaRPr lang="fr-CA" sz="2400" dirty="0" smtClean="0">
              <a:latin typeface="Times New Roman" pitchFamily="18" charset="0"/>
              <a:cs typeface="Times New Roman" pitchFamily="18" charset="0"/>
            </a:endParaRPr>
          </a:p>
          <a:p>
            <a:pPr algn="just"/>
            <a:endParaRPr lang="fr-CA" sz="2400" dirty="0" smtClean="0">
              <a:latin typeface="Times New Roman" pitchFamily="18" charset="0"/>
              <a:cs typeface="Times New Roman" pitchFamily="18" charset="0"/>
            </a:endParaRPr>
          </a:p>
          <a:p>
            <a:pPr algn="just"/>
            <a:r>
              <a:rPr lang="fr-CA" sz="2400" dirty="0" smtClean="0">
                <a:latin typeface="Times New Roman" pitchFamily="18" charset="0"/>
                <a:cs typeface="Times New Roman" pitchFamily="18" charset="0"/>
              </a:rPr>
              <a:t>18- S</a:t>
            </a:r>
            <a:r>
              <a:rPr lang="fr-CA" sz="2400" dirty="0" smtClean="0">
                <a:latin typeface="Times New Roman" pitchFamily="18" charset="0"/>
                <a:cs typeface="Times New Roman" pitchFamily="18" charset="0"/>
              </a:rPr>
              <a:t>RAS-CoV2 met en lumière : </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Problèmes médicaux des pays</a:t>
            </a:r>
          </a:p>
          <a:p>
            <a:pPr algn="just"/>
            <a:r>
              <a:rPr lang="fr-CA" sz="2400" dirty="0" smtClean="0">
                <a:latin typeface="Times New Roman" pitchFamily="18" charset="0"/>
                <a:cs typeface="Times New Roman" pitchFamily="18" charset="0"/>
              </a:rPr>
              <a:t>	- Questions sociaux</a:t>
            </a:r>
          </a:p>
          <a:p>
            <a:pPr algn="just"/>
            <a:endParaRPr lang="fr-CA" sz="2400" dirty="0">
              <a:latin typeface="Times New Roman" pitchFamily="18" charset="0"/>
              <a:cs typeface="Times New Roman" pitchFamily="18" charset="0"/>
            </a:endParaRPr>
          </a:p>
        </p:txBody>
      </p:sp>
    </p:spTree>
    <p:extLst>
      <p:ext uri="{BB962C8B-B14F-4D97-AF65-F5344CB8AC3E}">
        <p14:creationId xmlns:p14="http://schemas.microsoft.com/office/powerpoint/2010/main" val="212331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0" y="2757129"/>
            <a:ext cx="10801350" cy="1754326"/>
          </a:xfrm>
          <a:prstGeom prst="rect">
            <a:avLst/>
          </a:prstGeom>
          <a:solidFill>
            <a:schemeClr val="tx2">
              <a:lumMod val="20000"/>
              <a:lumOff val="80000"/>
            </a:schemeClr>
          </a:solidFill>
        </p:spPr>
        <p:txBody>
          <a:bodyPr wrap="square" rtlCol="0">
            <a:spAutoFit/>
          </a:bodyPr>
          <a:lstStyle/>
          <a:p>
            <a:pPr marL="361950" indent="-361950" algn="ctr"/>
            <a:r>
              <a:rPr lang="fr-FR" sz="3600" b="1" dirty="0" smtClean="0">
                <a:solidFill>
                  <a:schemeClr val="accent1"/>
                </a:solidFill>
                <a:latin typeface="Times New Roman" charset="0"/>
                <a:ea typeface="Times New Roman" charset="0"/>
                <a:cs typeface="Times New Roman" charset="0"/>
              </a:rPr>
              <a:t>Le </a:t>
            </a:r>
            <a:r>
              <a:rPr lang="fr-FR" sz="3600" b="1" dirty="0">
                <a:solidFill>
                  <a:schemeClr val="accent1"/>
                </a:solidFill>
                <a:latin typeface="Times New Roman" charset="0"/>
                <a:ea typeface="Times New Roman" charset="0"/>
                <a:cs typeface="Times New Roman" charset="0"/>
              </a:rPr>
              <a:t>confinement et les mesures de distanciation physique : Est-ce que notre système immunitaire l’apprécie?</a:t>
            </a:r>
          </a:p>
        </p:txBody>
      </p:sp>
    </p:spTree>
    <p:extLst>
      <p:ext uri="{BB962C8B-B14F-4D97-AF65-F5344CB8AC3E}">
        <p14:creationId xmlns:p14="http://schemas.microsoft.com/office/powerpoint/2010/main" val="28616377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84775"/>
          </a:xfrm>
          <a:prstGeom prst="rect">
            <a:avLst/>
          </a:prstGeom>
          <a:solidFill>
            <a:schemeClr val="accent6">
              <a:lumMod val="60000"/>
              <a:lumOff val="40000"/>
            </a:schemeClr>
          </a:solidFill>
        </p:spPr>
        <p:txBody>
          <a:bodyPr wrap="square" rtlCol="0">
            <a:spAutoFit/>
          </a:bodyPr>
          <a:lstStyle/>
          <a:p>
            <a:pPr algn="ctr"/>
            <a:r>
              <a:rPr lang="fr-FR" sz="3200" b="1" dirty="0">
                <a:latin typeface="Times New Roman" charset="0"/>
                <a:ea typeface="Times New Roman" charset="0"/>
                <a:cs typeface="Times New Roman" charset="0"/>
              </a:rPr>
              <a:t>Effets confinement sur le système immunitaire</a:t>
            </a:r>
            <a:endParaRPr lang="fr-FR" sz="3200" b="1" dirty="0">
              <a:latin typeface="Times New Roman" charset="0"/>
              <a:ea typeface="Times New Roman" charset="0"/>
              <a:cs typeface="Times New Roman" charset="0"/>
            </a:endParaRP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08" y="890587"/>
            <a:ext cx="4461974" cy="2987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32537" y="4077099"/>
            <a:ext cx="10589983" cy="2677656"/>
          </a:xfrm>
          <a:prstGeom prst="rect">
            <a:avLst/>
          </a:prstGeom>
        </p:spPr>
        <p:txBody>
          <a:bodyPr wrap="square">
            <a:spAutoFit/>
          </a:bodyPr>
          <a:lstStyle/>
          <a:p>
            <a:pPr marL="342900" indent="-342900" algn="just">
              <a:buFont typeface="Wingdings" pitchFamily="2" charset="2"/>
              <a:buChar char="§"/>
            </a:pPr>
            <a:r>
              <a:rPr lang="fr-CA" sz="2400" dirty="0" smtClean="0">
                <a:latin typeface="Times New Roman" pitchFamily="18" charset="0"/>
                <a:cs typeface="Times New Roman" pitchFamily="18" charset="0"/>
              </a:rPr>
              <a:t>Absence d’expositions aux germes = absence de développement d’une bonne défense immunitaire qui pourrait protéger contre de futures pandémies</a:t>
            </a:r>
          </a:p>
          <a:p>
            <a:pPr marL="342900" indent="-342900" algn="just">
              <a:buFont typeface="Wingdings" pitchFamily="2" charset="2"/>
              <a:buChar char="§"/>
            </a:pPr>
            <a:endParaRPr lang="fr-CA" sz="2400" dirty="0">
              <a:latin typeface="Times New Roman" pitchFamily="18" charset="0"/>
              <a:cs typeface="Times New Roman" pitchFamily="18" charset="0"/>
            </a:endParaRPr>
          </a:p>
          <a:p>
            <a:pPr marL="342900" indent="-342900" algn="just">
              <a:buFont typeface="Wingdings" pitchFamily="2" charset="2"/>
              <a:buChar char="§"/>
            </a:pPr>
            <a:r>
              <a:rPr lang="fr-CA" sz="2400" dirty="0" smtClean="0">
                <a:latin typeface="Times New Roman" pitchFamily="18" charset="0"/>
                <a:cs typeface="Times New Roman" pitchFamily="18" charset="0"/>
              </a:rPr>
              <a:t>=&gt; Personnes dangereusement vulnérables aux nouveaux virus ou autres pathogènes</a:t>
            </a:r>
          </a:p>
          <a:p>
            <a:pPr marL="342900" indent="-342900" algn="just">
              <a:buFont typeface="Wingdings" pitchFamily="2" charset="2"/>
              <a:buChar char="§"/>
            </a:pPr>
            <a:endParaRPr lang="fr-CA" sz="2400" dirty="0">
              <a:latin typeface="Times New Roman" pitchFamily="18" charset="0"/>
              <a:cs typeface="Times New Roman" pitchFamily="18" charset="0"/>
            </a:endParaRPr>
          </a:p>
          <a:p>
            <a:pPr marL="342900" indent="-342900" algn="just">
              <a:buFont typeface="Wingdings" pitchFamily="2" charset="2"/>
              <a:buChar char="§"/>
            </a:pPr>
            <a:r>
              <a:rPr lang="fr-CA" sz="2400" dirty="0" smtClean="0">
                <a:latin typeface="Times New Roman" pitchFamily="18" charset="0"/>
                <a:cs typeface="Times New Roman" pitchFamily="18" charset="0"/>
              </a:rPr>
              <a:t>Distanciation physique intense =&gt; affaiblissement du système immunitaire</a:t>
            </a:r>
          </a:p>
        </p:txBody>
      </p:sp>
    </p:spTree>
    <p:extLst>
      <p:ext uri="{BB962C8B-B14F-4D97-AF65-F5344CB8AC3E}">
        <p14:creationId xmlns:p14="http://schemas.microsoft.com/office/powerpoint/2010/main" val="24265073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84775"/>
          </a:xfrm>
          <a:prstGeom prst="rect">
            <a:avLst/>
          </a:prstGeom>
          <a:solidFill>
            <a:schemeClr val="accent6">
              <a:lumMod val="60000"/>
              <a:lumOff val="40000"/>
            </a:schemeClr>
          </a:solidFill>
        </p:spPr>
        <p:txBody>
          <a:bodyPr wrap="square" rtlCol="0">
            <a:spAutoFit/>
          </a:bodyPr>
          <a:lstStyle/>
          <a:p>
            <a:pPr algn="ctr"/>
            <a:r>
              <a:rPr lang="fr-FR" sz="3200" b="1" dirty="0" smtClean="0">
                <a:latin typeface="Times New Roman" charset="0"/>
                <a:ea typeface="Times New Roman" charset="0"/>
                <a:cs typeface="Times New Roman" charset="0"/>
              </a:rPr>
              <a:t>Effets confinement sur le système immunitaire</a:t>
            </a:r>
            <a:endParaRPr lang="fr-FR" sz="3200" b="1" dirty="0">
              <a:latin typeface="Times New Roman" charset="0"/>
              <a:ea typeface="Times New Roman" charset="0"/>
              <a:cs typeface="Times New Roman" charset="0"/>
            </a:endParaRP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0888" y="4077099"/>
            <a:ext cx="5268138" cy="2677656"/>
          </a:xfrm>
          <a:prstGeom prst="rect">
            <a:avLst/>
          </a:prstGeom>
        </p:spPr>
        <p:txBody>
          <a:bodyPr wrap="square">
            <a:spAutoFit/>
          </a:bodyPr>
          <a:lstStyle/>
          <a:p>
            <a:pPr marL="342900" indent="-342900" algn="just">
              <a:buFont typeface="Wingdings" pitchFamily="2" charset="2"/>
              <a:buChar char="§"/>
            </a:pPr>
            <a:r>
              <a:rPr lang="fr-CA" sz="2400" dirty="0" smtClean="0">
                <a:latin typeface="Times New Roman" pitchFamily="18" charset="0"/>
                <a:cs typeface="Times New Roman" pitchFamily="18" charset="0"/>
              </a:rPr>
              <a:t>Modélisation a permis de créer un meilleur scénario : </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a:t>
            </a:r>
            <a:r>
              <a:rPr lang="fr-CA" sz="2400" dirty="0">
                <a:latin typeface="Times New Roman" pitchFamily="18" charset="0"/>
                <a:cs typeface="Times New Roman" pitchFamily="18" charset="0"/>
              </a:rPr>
              <a:t>A</a:t>
            </a:r>
            <a:r>
              <a:rPr lang="fr-CA" sz="2400" dirty="0" smtClean="0">
                <a:latin typeface="Times New Roman" pitchFamily="18" charset="0"/>
                <a:cs typeface="Times New Roman" pitchFamily="18" charset="0"/>
              </a:rPr>
              <a:t>rrivée du </a:t>
            </a:r>
            <a:r>
              <a:rPr lang="fr-CA" sz="2400" dirty="0">
                <a:latin typeface="Times New Roman" pitchFamily="18" charset="0"/>
                <a:cs typeface="Times New Roman" pitchFamily="18" charset="0"/>
              </a:rPr>
              <a:t>v</a:t>
            </a:r>
            <a:r>
              <a:rPr lang="fr-CA" sz="2400" dirty="0" smtClean="0">
                <a:latin typeface="Times New Roman" pitchFamily="18" charset="0"/>
                <a:cs typeface="Times New Roman" pitchFamily="18" charset="0"/>
              </a:rPr>
              <a:t>irus en GB</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Propagation rapide </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Immunité de groupe, déjà </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a:t>
            </a:r>
            <a:r>
              <a:rPr lang="fr-CA" sz="2400" dirty="0" smtClean="0">
                <a:latin typeface="Times New Roman" pitchFamily="18" charset="0"/>
                <a:cs typeface="Times New Roman" pitchFamily="18" charset="0"/>
              </a:rPr>
              <a:t>acquise partiellement suite à </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a:t>
            </a:r>
            <a:r>
              <a:rPr lang="fr-CA" sz="2400" dirty="0" smtClean="0">
                <a:latin typeface="Times New Roman" pitchFamily="18" charset="0"/>
                <a:cs typeface="Times New Roman" pitchFamily="18" charset="0"/>
              </a:rPr>
              <a:t>l’exposition à d’autres virus</a:t>
            </a:r>
          </a:p>
        </p:txBody>
      </p:sp>
      <p:sp>
        <p:nvSpPr>
          <p:cNvPr id="2" name="Rectangle 1"/>
          <p:cNvSpPr/>
          <p:nvPr/>
        </p:nvSpPr>
        <p:spPr>
          <a:xfrm>
            <a:off x="85241" y="3213468"/>
            <a:ext cx="2953053" cy="738664"/>
          </a:xfrm>
          <a:prstGeom prst="rect">
            <a:avLst/>
          </a:prstGeom>
        </p:spPr>
        <p:txBody>
          <a:bodyPr wrap="none">
            <a:spAutoFit/>
          </a:bodyPr>
          <a:lstStyle/>
          <a:p>
            <a:r>
              <a:rPr lang="en-CA" sz="1400" dirty="0" err="1">
                <a:latin typeface="Times New Roman" pitchFamily="18" charset="0"/>
                <a:cs typeface="Times New Roman" pitchFamily="18" charset="0"/>
              </a:rPr>
              <a:t>Sunetra</a:t>
            </a:r>
            <a:r>
              <a:rPr lang="en-CA" sz="1400" dirty="0">
                <a:latin typeface="Times New Roman" pitchFamily="18" charset="0"/>
                <a:cs typeface="Times New Roman" pitchFamily="18" charset="0"/>
              </a:rPr>
              <a:t> </a:t>
            </a:r>
            <a:r>
              <a:rPr lang="en-CA" sz="1400" dirty="0" smtClean="0">
                <a:latin typeface="Times New Roman" pitchFamily="18" charset="0"/>
                <a:cs typeface="Times New Roman" pitchFamily="18" charset="0"/>
              </a:rPr>
              <a:t>Gupta</a:t>
            </a:r>
          </a:p>
          <a:p>
            <a:r>
              <a:rPr lang="fr-CA" sz="1400" dirty="0" smtClean="0">
                <a:latin typeface="Times New Roman" pitchFamily="18" charset="0"/>
                <a:cs typeface="Times New Roman" pitchFamily="18" charset="0"/>
              </a:rPr>
              <a:t>Professeur de théorie épidémiologique</a:t>
            </a:r>
          </a:p>
          <a:p>
            <a:r>
              <a:rPr lang="fr-CA" sz="1400" dirty="0" smtClean="0">
                <a:latin typeface="Times New Roman" pitchFamily="18" charset="0"/>
                <a:cs typeface="Times New Roman" pitchFamily="18" charset="0"/>
              </a:rPr>
              <a:t>Université d’Oxford</a:t>
            </a:r>
            <a:endParaRPr lang="en-CA" sz="14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747" y="970073"/>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4785" y="1009487"/>
            <a:ext cx="27432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7162557" y="2699519"/>
            <a:ext cx="3507655" cy="954107"/>
          </a:xfrm>
          <a:prstGeom prst="rect">
            <a:avLst/>
          </a:prstGeom>
        </p:spPr>
        <p:txBody>
          <a:bodyPr wrap="square">
            <a:spAutoFit/>
          </a:bodyPr>
          <a:lstStyle/>
          <a:p>
            <a:pPr algn="r"/>
            <a:r>
              <a:rPr lang="fr-CA" sz="1400" dirty="0" smtClean="0">
                <a:latin typeface="Times New Roman" pitchFamily="18" charset="0"/>
                <a:cs typeface="Times New Roman" pitchFamily="18" charset="0"/>
              </a:rPr>
              <a:t>Neil Ferguson,</a:t>
            </a:r>
          </a:p>
          <a:p>
            <a:pPr algn="r"/>
            <a:r>
              <a:rPr lang="fr-CA" sz="1400" dirty="0" smtClean="0">
                <a:latin typeface="Times New Roman" pitchFamily="18" charset="0"/>
                <a:cs typeface="Times New Roman" pitchFamily="18" charset="0"/>
              </a:rPr>
              <a:t>Professeur de mathématique et d’épidémiologie </a:t>
            </a:r>
          </a:p>
          <a:p>
            <a:pPr algn="r"/>
            <a:r>
              <a:rPr lang="fr-CA" sz="1400" dirty="0" smtClean="0">
                <a:latin typeface="Times New Roman" pitchFamily="18" charset="0"/>
                <a:cs typeface="Times New Roman" pitchFamily="18" charset="0"/>
              </a:rPr>
              <a:t>The Imperial </a:t>
            </a:r>
            <a:r>
              <a:rPr lang="fr-CA" sz="1400" dirty="0" err="1" smtClean="0">
                <a:latin typeface="Times New Roman" pitchFamily="18" charset="0"/>
                <a:cs typeface="Times New Roman" pitchFamily="18" charset="0"/>
              </a:rPr>
              <a:t>College</a:t>
            </a:r>
            <a:r>
              <a:rPr lang="fr-CA" sz="1400" dirty="0" smtClean="0">
                <a:latin typeface="Times New Roman" pitchFamily="18" charset="0"/>
                <a:cs typeface="Times New Roman" pitchFamily="18" charset="0"/>
              </a:rPr>
              <a:t> London</a:t>
            </a:r>
            <a:endParaRPr lang="fr-CA" sz="1400" dirty="0">
              <a:latin typeface="Times New Roman" pitchFamily="18" charset="0"/>
              <a:cs typeface="Times New Roman" pitchFamily="18" charset="0"/>
            </a:endParaRPr>
          </a:p>
        </p:txBody>
      </p:sp>
      <p:sp>
        <p:nvSpPr>
          <p:cNvPr id="10" name="Rectangle 9"/>
          <p:cNvSpPr/>
          <p:nvPr/>
        </p:nvSpPr>
        <p:spPr>
          <a:xfrm>
            <a:off x="5533212" y="4097205"/>
            <a:ext cx="5268138" cy="1938992"/>
          </a:xfrm>
          <a:prstGeom prst="rect">
            <a:avLst/>
          </a:prstGeom>
        </p:spPr>
        <p:txBody>
          <a:bodyPr wrap="square">
            <a:spAutoFit/>
          </a:bodyPr>
          <a:lstStyle/>
          <a:p>
            <a:pPr marL="342900" indent="-342900" algn="just">
              <a:buFont typeface="Wingdings" pitchFamily="2" charset="2"/>
              <a:buChar char="§"/>
            </a:pPr>
            <a:r>
              <a:rPr lang="fr-FR" sz="2400" dirty="0">
                <a:latin typeface="Times New Roman" pitchFamily="18" charset="0"/>
                <a:cs typeface="Times New Roman" pitchFamily="18" charset="0"/>
              </a:rPr>
              <a:t> </a:t>
            </a:r>
            <a:r>
              <a:rPr lang="fr-FR" sz="2400" dirty="0" smtClean="0">
                <a:latin typeface="Times New Roman" pitchFamily="18" charset="0"/>
                <a:cs typeface="Times New Roman" pitchFamily="18" charset="0"/>
              </a:rPr>
              <a:t>Scénario </a:t>
            </a:r>
            <a:r>
              <a:rPr lang="fr-FR" sz="2400" dirty="0">
                <a:latin typeface="Times New Roman" pitchFamily="18" charset="0"/>
                <a:cs typeface="Times New Roman" pitchFamily="18" charset="0"/>
              </a:rPr>
              <a:t>le plus </a:t>
            </a:r>
            <a:r>
              <a:rPr lang="fr-FR" sz="2400" dirty="0" smtClean="0">
                <a:latin typeface="Times New Roman" pitchFamily="18" charset="0"/>
                <a:cs typeface="Times New Roman" pitchFamily="18" charset="0"/>
              </a:rPr>
              <a:t>pessimiste </a:t>
            </a:r>
            <a:r>
              <a:rPr lang="fr-CA" sz="2400" dirty="0" smtClean="0">
                <a:latin typeface="Times New Roman" pitchFamily="18" charset="0"/>
                <a:cs typeface="Times New Roman" pitchFamily="18" charset="0"/>
              </a:rPr>
              <a:t>: </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a:t>
            </a:r>
            <a:r>
              <a:rPr lang="fr-FR" sz="2400" dirty="0" smtClean="0">
                <a:latin typeface="Times New Roman" pitchFamily="18" charset="0"/>
                <a:cs typeface="Times New Roman" pitchFamily="18" charset="0"/>
              </a:rPr>
              <a:t>500.000 </a:t>
            </a:r>
            <a:r>
              <a:rPr lang="fr-FR" sz="2400" dirty="0">
                <a:latin typeface="Times New Roman" pitchFamily="18" charset="0"/>
                <a:cs typeface="Times New Roman" pitchFamily="18" charset="0"/>
              </a:rPr>
              <a:t>morts au </a:t>
            </a:r>
            <a:r>
              <a:rPr lang="fr-FR" sz="2400" dirty="0" smtClean="0">
                <a:latin typeface="Times New Roman" pitchFamily="18" charset="0"/>
                <a:cs typeface="Times New Roman" pitchFamily="18" charset="0"/>
              </a:rPr>
              <a:t>Royaume-Uni</a:t>
            </a:r>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- 2.000.000 mors aux USA</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Encouragé les gouvernements </a:t>
            </a:r>
          </a:p>
          <a:p>
            <a:pPr algn="just"/>
            <a:r>
              <a:rPr lang="fr-CA" sz="2400" dirty="0">
                <a:latin typeface="Times New Roman" pitchFamily="18" charset="0"/>
                <a:cs typeface="Times New Roman" pitchFamily="18" charset="0"/>
              </a:rPr>
              <a:t> </a:t>
            </a:r>
            <a:r>
              <a:rPr lang="fr-CA" sz="2400" dirty="0" smtClean="0">
                <a:latin typeface="Times New Roman" pitchFamily="18" charset="0"/>
                <a:cs typeface="Times New Roman" pitchFamily="18" charset="0"/>
              </a:rPr>
              <a:t>              au </a:t>
            </a:r>
            <a:r>
              <a:rPr lang="fr-CA" sz="2400" dirty="0">
                <a:latin typeface="Times New Roman" pitchFamily="18" charset="0"/>
                <a:cs typeface="Times New Roman" pitchFamily="18" charset="0"/>
              </a:rPr>
              <a:t>c</a:t>
            </a:r>
            <a:r>
              <a:rPr lang="fr-CA" sz="2400" dirty="0" smtClean="0">
                <a:latin typeface="Times New Roman" pitchFamily="18" charset="0"/>
                <a:cs typeface="Times New Roman" pitchFamily="18" charset="0"/>
              </a:rPr>
              <a:t>onfinement</a:t>
            </a:r>
          </a:p>
        </p:txBody>
      </p:sp>
      <p:sp>
        <p:nvSpPr>
          <p:cNvPr id="11" name="Rectangle 10"/>
          <p:cNvSpPr/>
          <p:nvPr/>
        </p:nvSpPr>
        <p:spPr>
          <a:xfrm>
            <a:off x="3432432" y="1881160"/>
            <a:ext cx="3362506" cy="461665"/>
          </a:xfrm>
          <a:prstGeom prst="rect">
            <a:avLst/>
          </a:prstGeom>
        </p:spPr>
        <p:txBody>
          <a:bodyPr wrap="square">
            <a:spAutoFit/>
          </a:bodyPr>
          <a:lstStyle/>
          <a:p>
            <a:pPr algn="ctr"/>
            <a:r>
              <a:rPr lang="fr-CA" sz="2400" i="1" dirty="0" smtClean="0">
                <a:latin typeface="Times New Roman" pitchFamily="18" charset="0"/>
                <a:cs typeface="Times New Roman" pitchFamily="18" charset="0"/>
              </a:rPr>
              <a:t>Versus</a:t>
            </a:r>
          </a:p>
        </p:txBody>
      </p:sp>
    </p:spTree>
    <p:extLst>
      <p:ext uri="{BB962C8B-B14F-4D97-AF65-F5344CB8AC3E}">
        <p14:creationId xmlns:p14="http://schemas.microsoft.com/office/powerpoint/2010/main" val="15392213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53998"/>
          </a:xfrm>
          <a:prstGeom prst="rect">
            <a:avLst/>
          </a:prstGeom>
          <a:solidFill>
            <a:schemeClr val="accent6">
              <a:lumMod val="60000"/>
              <a:lumOff val="40000"/>
            </a:schemeClr>
          </a:solidFill>
        </p:spPr>
        <p:txBody>
          <a:bodyPr wrap="square" rtlCol="0">
            <a:spAutoFit/>
          </a:bodyPr>
          <a:lstStyle/>
          <a:p>
            <a:pPr algn="ctr"/>
            <a:r>
              <a:rPr lang="fr-FR" sz="3000" b="1" dirty="0" smtClean="0">
                <a:latin typeface="Times New Roman" charset="0"/>
                <a:ea typeface="Times New Roman" charset="0"/>
                <a:cs typeface="Times New Roman" charset="0"/>
              </a:rPr>
              <a:t>Similarité avec la découverte du nouveau monde</a:t>
            </a:r>
            <a:endParaRPr lang="fr-FR" sz="3000" b="1" dirty="0">
              <a:latin typeface="Times New Roman" charset="0"/>
              <a:ea typeface="Times New Roman" charset="0"/>
              <a:cs typeface="Times New Roman" charset="0"/>
            </a:endParaRP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325" y="3422650"/>
            <a:ext cx="11113" cy="1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442" y="787851"/>
            <a:ext cx="6845765" cy="422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766" y="5109326"/>
            <a:ext cx="10974771" cy="1754326"/>
          </a:xfrm>
          <a:prstGeom prst="rect">
            <a:avLst/>
          </a:prstGeom>
        </p:spPr>
        <p:txBody>
          <a:bodyPr wrap="square">
            <a:spAutoFit/>
          </a:bodyPr>
          <a:lstStyle/>
          <a:p>
            <a:pPr marL="285750" indent="-285750">
              <a:buFont typeface="Wingdings" pitchFamily="2" charset="2"/>
              <a:buChar char="§"/>
            </a:pPr>
            <a:r>
              <a:rPr lang="en-CA" b="1" dirty="0" smtClean="0">
                <a:latin typeface="Times New Roman" pitchFamily="18" charset="0"/>
                <a:cs typeface="Times New Roman" pitchFamily="18" charset="0"/>
              </a:rPr>
              <a:t>Retour au point </a:t>
            </a:r>
            <a:r>
              <a:rPr lang="en-CA" b="1" dirty="0" err="1" smtClean="0">
                <a:latin typeface="Times New Roman" pitchFamily="18" charset="0"/>
                <a:cs typeface="Times New Roman" pitchFamily="18" charset="0"/>
              </a:rPr>
              <a:t>où</a:t>
            </a:r>
            <a:r>
              <a:rPr lang="en-CA" b="1" dirty="0" smtClean="0">
                <a:latin typeface="Times New Roman" pitchFamily="18" charset="0"/>
                <a:cs typeface="Times New Roman" pitchFamily="18" charset="0"/>
              </a:rPr>
              <a:t> </a:t>
            </a:r>
            <a:r>
              <a:rPr lang="fr-CA" b="1" dirty="0" smtClean="0">
                <a:latin typeface="Times New Roman" pitchFamily="18" charset="0"/>
                <a:cs typeface="Times New Roman" pitchFamily="18" charset="0"/>
              </a:rPr>
              <a:t>n’avons</a:t>
            </a:r>
            <a:r>
              <a:rPr lang="en-CA" b="1" dirty="0" smtClean="0">
                <a:latin typeface="Times New Roman" pitchFamily="18" charset="0"/>
                <a:cs typeface="Times New Roman" pitchFamily="18" charset="0"/>
              </a:rPr>
              <a:t> </a:t>
            </a:r>
            <a:r>
              <a:rPr lang="en-CA" b="1" dirty="0" err="1" smtClean="0">
                <a:latin typeface="Times New Roman" pitchFamily="18" charset="0"/>
                <a:cs typeface="Times New Roman" pitchFamily="18" charset="0"/>
              </a:rPr>
              <a:t>aucune</a:t>
            </a:r>
            <a:r>
              <a:rPr lang="en-CA" b="1" dirty="0" smtClean="0">
                <a:latin typeface="Times New Roman" pitchFamily="18" charset="0"/>
                <a:cs typeface="Times New Roman" pitchFamily="18" charset="0"/>
              </a:rPr>
              <a:t> </a:t>
            </a:r>
            <a:r>
              <a:rPr lang="fr-CA" b="1" dirty="0" smtClean="0">
                <a:latin typeface="Times New Roman" pitchFamily="18" charset="0"/>
                <a:cs typeface="Times New Roman" pitchFamily="18" charset="0"/>
              </a:rPr>
              <a:t>exposition</a:t>
            </a:r>
            <a:r>
              <a:rPr lang="en-CA" b="1" dirty="0" smtClean="0">
                <a:latin typeface="Times New Roman" pitchFamily="18" charset="0"/>
                <a:cs typeface="Times New Roman" pitchFamily="18" charset="0"/>
              </a:rPr>
              <a:t> = </a:t>
            </a:r>
            <a:r>
              <a:rPr lang="en-CA" b="1" dirty="0" err="1" smtClean="0">
                <a:latin typeface="Times New Roman" pitchFamily="18" charset="0"/>
                <a:cs typeface="Times New Roman" pitchFamily="18" charset="0"/>
              </a:rPr>
              <a:t>stade</a:t>
            </a:r>
            <a:r>
              <a:rPr lang="en-CA" b="1" dirty="0" smtClean="0">
                <a:latin typeface="Times New Roman" pitchFamily="18" charset="0"/>
                <a:cs typeface="Times New Roman" pitchFamily="18" charset="0"/>
              </a:rPr>
              <a:t> </a:t>
            </a:r>
            <a:r>
              <a:rPr lang="en-CA" b="1" dirty="0" err="1" smtClean="0">
                <a:latin typeface="Times New Roman" pitchFamily="18" charset="0"/>
                <a:cs typeface="Times New Roman" pitchFamily="18" charset="0"/>
              </a:rPr>
              <a:t>où</a:t>
            </a:r>
            <a:r>
              <a:rPr lang="en-CA" b="1" dirty="0" smtClean="0">
                <a:latin typeface="Times New Roman" pitchFamily="18" charset="0"/>
                <a:cs typeface="Times New Roman" pitchFamily="18" charset="0"/>
              </a:rPr>
              <a:t> nous </a:t>
            </a:r>
            <a:r>
              <a:rPr lang="en-CA" b="1" dirty="0" err="1" smtClean="0">
                <a:latin typeface="Times New Roman" pitchFamily="18" charset="0"/>
                <a:cs typeface="Times New Roman" pitchFamily="18" charset="0"/>
              </a:rPr>
              <a:t>étions</a:t>
            </a:r>
            <a:r>
              <a:rPr lang="en-CA" b="1" dirty="0" smtClean="0">
                <a:latin typeface="Times New Roman" pitchFamily="18" charset="0"/>
                <a:cs typeface="Times New Roman" pitchFamily="18" charset="0"/>
              </a:rPr>
              <a:t> </a:t>
            </a:r>
            <a:r>
              <a:rPr lang="en-CA" b="1" dirty="0" err="1" smtClean="0">
                <a:latin typeface="Times New Roman" pitchFamily="18" charset="0"/>
                <a:cs typeface="Times New Roman" pitchFamily="18" charset="0"/>
              </a:rPr>
              <a:t>comme</a:t>
            </a:r>
            <a:r>
              <a:rPr lang="en-CA" b="1" dirty="0" smtClean="0">
                <a:latin typeface="Times New Roman" pitchFamily="18" charset="0"/>
                <a:cs typeface="Times New Roman" pitchFamily="18" charset="0"/>
              </a:rPr>
              <a:t> des </a:t>
            </a:r>
            <a:r>
              <a:rPr lang="en-CA" b="1" dirty="0" err="1" smtClean="0">
                <a:latin typeface="Times New Roman" pitchFamily="18" charset="0"/>
                <a:cs typeface="Times New Roman" pitchFamily="18" charset="0"/>
              </a:rPr>
              <a:t>communautés</a:t>
            </a:r>
            <a:r>
              <a:rPr lang="en-CA" b="1" dirty="0" smtClean="0">
                <a:latin typeface="Times New Roman" pitchFamily="18" charset="0"/>
                <a:cs typeface="Times New Roman" pitchFamily="18" charset="0"/>
              </a:rPr>
              <a:t> </a:t>
            </a:r>
            <a:r>
              <a:rPr lang="en-CA" b="1" dirty="0" err="1" smtClean="0">
                <a:latin typeface="Times New Roman" pitchFamily="18" charset="0"/>
                <a:cs typeface="Times New Roman" pitchFamily="18" charset="0"/>
              </a:rPr>
              <a:t>isolées</a:t>
            </a:r>
            <a:endParaRPr lang="en-CA" b="1" dirty="0" smtClean="0">
              <a:latin typeface="Times New Roman" pitchFamily="18" charset="0"/>
              <a:cs typeface="Times New Roman" pitchFamily="18" charset="0"/>
            </a:endParaRPr>
          </a:p>
          <a:p>
            <a:pPr marL="285750" indent="-285750">
              <a:buFont typeface="Symbol"/>
              <a:buChar char="Þ"/>
            </a:pPr>
            <a:r>
              <a:rPr lang="fr-CA" b="1" dirty="0" smtClean="0">
                <a:latin typeface="Times New Roman" pitchFamily="18" charset="0"/>
                <a:cs typeface="Times New Roman" pitchFamily="18" charset="0"/>
              </a:rPr>
              <a:t>Massifs d’arbres en attente d’être </a:t>
            </a:r>
            <a:r>
              <a:rPr lang="fr-CA" b="1" dirty="0" err="1" smtClean="0">
                <a:latin typeface="Times New Roman" pitchFamily="18" charset="0"/>
                <a:cs typeface="Times New Roman" pitchFamily="18" charset="0"/>
              </a:rPr>
              <a:t>abatus</a:t>
            </a:r>
            <a:r>
              <a:rPr lang="fr-CA" b="1" dirty="0" smtClean="0">
                <a:latin typeface="Times New Roman" pitchFamily="18" charset="0"/>
                <a:cs typeface="Times New Roman" pitchFamily="18" charset="0"/>
              </a:rPr>
              <a:t>!</a:t>
            </a:r>
          </a:p>
          <a:p>
            <a:pPr marL="285750" indent="-285750">
              <a:buFont typeface="Symbol"/>
              <a:buChar char="Þ"/>
            </a:pPr>
            <a:endParaRPr lang="fr-CA" b="1" dirty="0" smtClean="0">
              <a:latin typeface="Times New Roman" pitchFamily="18" charset="0"/>
              <a:cs typeface="Times New Roman" pitchFamily="18" charset="0"/>
            </a:endParaRPr>
          </a:p>
          <a:p>
            <a:pPr marL="285750" indent="-285750">
              <a:buFont typeface="Wingdings" pitchFamily="2" charset="2"/>
              <a:buChar char="§"/>
            </a:pPr>
            <a:r>
              <a:rPr lang="fr-CA" b="1" dirty="0" smtClean="0">
                <a:latin typeface="Times New Roman" pitchFamily="18" charset="0"/>
                <a:cs typeface="Times New Roman" pitchFamily="18" charset="0"/>
              </a:rPr>
              <a:t>Grippe de 1918 : 50 millions de morts, massivement des personnes en dessous de 40 ans</a:t>
            </a:r>
          </a:p>
          <a:p>
            <a:pPr marL="285750" indent="-285750">
              <a:buFont typeface="Wingdings" pitchFamily="2" charset="2"/>
              <a:buChar char="§"/>
            </a:pPr>
            <a:endParaRPr lang="fr-CA" b="1" dirty="0" smtClean="0">
              <a:latin typeface="Times New Roman" pitchFamily="18" charset="0"/>
              <a:cs typeface="Times New Roman" pitchFamily="18" charset="0"/>
            </a:endParaRPr>
          </a:p>
          <a:p>
            <a:pPr marL="285750" indent="-285750">
              <a:buFont typeface="Wingdings" pitchFamily="2" charset="2"/>
              <a:buChar char="§"/>
            </a:pPr>
            <a:r>
              <a:rPr lang="fr-CA" b="1" dirty="0" smtClean="0">
                <a:latin typeface="Times New Roman" pitchFamily="18" charset="0"/>
                <a:cs typeface="Times New Roman" pitchFamily="18" charset="0"/>
              </a:rPr>
              <a:t>Confinement nous ramène 100 ans en arrière! =&gt; création de conditions pour avoir 50 millions de morts. </a:t>
            </a:r>
            <a:endParaRPr lang="en-CA" b="1" dirty="0">
              <a:latin typeface="Times New Roman" pitchFamily="18" charset="0"/>
              <a:cs typeface="Times New Roman" pitchFamily="18" charset="0"/>
            </a:endParaRPr>
          </a:p>
        </p:txBody>
      </p:sp>
    </p:spTree>
    <p:extLst>
      <p:ext uri="{BB962C8B-B14F-4D97-AF65-F5344CB8AC3E}">
        <p14:creationId xmlns:p14="http://schemas.microsoft.com/office/powerpoint/2010/main" val="42219697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0" y="2757129"/>
            <a:ext cx="10801350" cy="646331"/>
          </a:xfrm>
          <a:prstGeom prst="rect">
            <a:avLst/>
          </a:prstGeom>
          <a:solidFill>
            <a:schemeClr val="tx2">
              <a:lumMod val="20000"/>
              <a:lumOff val="80000"/>
            </a:schemeClr>
          </a:solidFill>
        </p:spPr>
        <p:txBody>
          <a:bodyPr wrap="square" rtlCol="0">
            <a:spAutoFit/>
          </a:bodyPr>
          <a:lstStyle/>
          <a:p>
            <a:pPr marL="361950" indent="-361950" algn="ctr"/>
            <a:r>
              <a:rPr lang="fr-FR" sz="3600" b="1" dirty="0" smtClean="0">
                <a:solidFill>
                  <a:schemeClr val="accent1"/>
                </a:solidFill>
                <a:latin typeface="Times New Roman" charset="0"/>
                <a:ea typeface="Times New Roman" charset="0"/>
                <a:cs typeface="Times New Roman" charset="0"/>
              </a:rPr>
              <a:t>Conclusion</a:t>
            </a:r>
            <a:endParaRPr lang="fr-FR" sz="3600" b="1" dirty="0">
              <a:solidFill>
                <a:schemeClr val="accent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41267869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0" y="13128"/>
            <a:ext cx="10801350" cy="584775"/>
          </a:xfrm>
          <a:prstGeom prst="rect">
            <a:avLst/>
          </a:prstGeom>
          <a:solidFill>
            <a:schemeClr val="accent6">
              <a:lumMod val="60000"/>
              <a:lumOff val="40000"/>
            </a:schemeClr>
          </a:solidFill>
        </p:spPr>
        <p:txBody>
          <a:bodyPr wrap="square" rtlCol="0">
            <a:spAutoFit/>
          </a:bodyPr>
          <a:lstStyle/>
          <a:p>
            <a:pPr algn="ctr"/>
            <a:r>
              <a:rPr lang="fr-FR" sz="3200" b="1" dirty="0" smtClean="0">
                <a:latin typeface="Times New Roman" charset="0"/>
                <a:ea typeface="Times New Roman" charset="0"/>
                <a:cs typeface="Times New Roman" charset="0"/>
              </a:rPr>
              <a:t>Voyons le COVID-19!</a:t>
            </a:r>
            <a:endParaRPr lang="fr-FR" sz="3200" b="1" dirty="0">
              <a:latin typeface="Times New Roman" charset="0"/>
              <a:ea typeface="Times New Roman" charset="0"/>
              <a:cs typeface="Times New Roman" charset="0"/>
            </a:endParaRPr>
          </a:p>
        </p:txBody>
      </p:sp>
      <p:cxnSp>
        <p:nvCxnSpPr>
          <p:cNvPr id="22" name="Connecteur droit 21"/>
          <p:cNvCxnSpPr/>
          <p:nvPr/>
        </p:nvCxnSpPr>
        <p:spPr>
          <a:xfrm>
            <a:off x="0" y="617366"/>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32537" y="845172"/>
            <a:ext cx="10589983" cy="5262979"/>
          </a:xfrm>
          <a:prstGeom prst="rect">
            <a:avLst/>
          </a:prstGeom>
        </p:spPr>
        <p:txBody>
          <a:bodyPr wrap="square">
            <a:spAutoFit/>
          </a:bodyPr>
          <a:lstStyle/>
          <a:p>
            <a:pPr marL="342900" indent="-342900" algn="just">
              <a:buFont typeface="Wingdings" pitchFamily="2" charset="2"/>
              <a:buChar char="§"/>
            </a:pPr>
            <a:r>
              <a:rPr lang="fr-FR" sz="2400" dirty="0">
                <a:latin typeface="Times New Roman" pitchFamily="18" charset="0"/>
                <a:cs typeface="Times New Roman" pitchFamily="18" charset="0"/>
              </a:rPr>
              <a:t>T</a:t>
            </a:r>
            <a:r>
              <a:rPr lang="fr-FR" sz="2400" dirty="0" smtClean="0">
                <a:latin typeface="Times New Roman" pitchFamily="18" charset="0"/>
                <a:cs typeface="Times New Roman" pitchFamily="18" charset="0"/>
              </a:rPr>
              <a:t>ype </a:t>
            </a:r>
            <a:r>
              <a:rPr lang="fr-FR" sz="2400" dirty="0">
                <a:latin typeface="Times New Roman" pitchFamily="18" charset="0"/>
                <a:cs typeface="Times New Roman" pitchFamily="18" charset="0"/>
              </a:rPr>
              <a:t>d'immunité qui </a:t>
            </a:r>
            <a:r>
              <a:rPr lang="fr-FR" sz="2400" dirty="0" smtClean="0">
                <a:latin typeface="Times New Roman" pitchFamily="18" charset="0"/>
                <a:cs typeface="Times New Roman" pitchFamily="18" charset="0"/>
              </a:rPr>
              <a:t>nous </a:t>
            </a:r>
            <a:r>
              <a:rPr lang="fr-FR" sz="2400" dirty="0">
                <a:latin typeface="Times New Roman" pitchFamily="18" charset="0"/>
                <a:cs typeface="Times New Roman" pitchFamily="18" charset="0"/>
              </a:rPr>
              <a:t>protège contre des symptômes très graves et la </a:t>
            </a:r>
            <a:r>
              <a:rPr lang="fr-FR" sz="2400" dirty="0" smtClean="0">
                <a:latin typeface="Times New Roman" pitchFamily="18" charset="0"/>
                <a:cs typeface="Times New Roman" pitchFamily="18" charset="0"/>
              </a:rPr>
              <a:t>mort :  acquis </a:t>
            </a:r>
            <a:r>
              <a:rPr lang="fr-FR" sz="2400" dirty="0">
                <a:latin typeface="Times New Roman" pitchFamily="18" charset="0"/>
                <a:cs typeface="Times New Roman" pitchFamily="18" charset="0"/>
              </a:rPr>
              <a:t>par l'exposition à des agents pathogènes apparentés plutôt qu'au virus </a:t>
            </a:r>
            <a:r>
              <a:rPr lang="fr-FR" sz="2400" dirty="0" smtClean="0">
                <a:latin typeface="Times New Roman" pitchFamily="18" charset="0"/>
                <a:cs typeface="Times New Roman" pitchFamily="18" charset="0"/>
              </a:rPr>
              <a:t>lui-même : Diminution du nombre de morts!</a:t>
            </a:r>
          </a:p>
          <a:p>
            <a:pPr marL="342900" indent="-342900" algn="just">
              <a:buFont typeface="Wingdings" pitchFamily="2" charset="2"/>
              <a:buChar char="§"/>
            </a:pPr>
            <a:endParaRPr lang="fr-FR" sz="2400" dirty="0">
              <a:latin typeface="Times New Roman" pitchFamily="18" charset="0"/>
              <a:cs typeface="Times New Roman" pitchFamily="18" charset="0"/>
            </a:endParaRPr>
          </a:p>
          <a:p>
            <a:pPr marL="342900" indent="-342900" algn="just">
              <a:buFont typeface="Wingdings" pitchFamily="2" charset="2"/>
              <a:buChar char="§"/>
            </a:pPr>
            <a:r>
              <a:rPr lang="fr-CA" sz="2400" dirty="0" smtClean="0">
                <a:latin typeface="Times New Roman" pitchFamily="18" charset="0"/>
                <a:cs typeface="Times New Roman" pitchFamily="18" charset="0"/>
              </a:rPr>
              <a:t>C</a:t>
            </a:r>
            <a:r>
              <a:rPr lang="fr-FR" sz="2400" dirty="0" err="1" smtClean="0">
                <a:latin typeface="Times New Roman" pitchFamily="18" charset="0"/>
                <a:cs typeface="Times New Roman" pitchFamily="18" charset="0"/>
              </a:rPr>
              <a:t>onditions</a:t>
            </a:r>
            <a:r>
              <a:rPr lang="fr-FR" sz="2400" dirty="0" smtClean="0">
                <a:latin typeface="Times New Roman" pitchFamily="18" charset="0"/>
                <a:cs typeface="Times New Roman" pitchFamily="18" charset="0"/>
              </a:rPr>
              <a:t> </a:t>
            </a:r>
            <a:r>
              <a:rPr lang="fr-FR" sz="2400" dirty="0">
                <a:latin typeface="Times New Roman" pitchFamily="18" charset="0"/>
                <a:cs typeface="Times New Roman" pitchFamily="18" charset="0"/>
              </a:rPr>
              <a:t>de propagation d'un virus ont été améliorées par les pratiques </a:t>
            </a:r>
            <a:r>
              <a:rPr lang="fr-FR" sz="2400" dirty="0" smtClean="0">
                <a:latin typeface="Times New Roman" pitchFamily="18" charset="0"/>
                <a:cs typeface="Times New Roman" pitchFamily="18" charset="0"/>
              </a:rPr>
              <a:t>de </a:t>
            </a:r>
            <a:r>
              <a:rPr lang="fr-FR" sz="2400" dirty="0">
                <a:latin typeface="Times New Roman" pitchFamily="18" charset="0"/>
                <a:cs typeface="Times New Roman" pitchFamily="18" charset="0"/>
              </a:rPr>
              <a:t>mélange mondial avec des voyages dans le monde entier. </a:t>
            </a:r>
            <a:endParaRPr lang="fr-FR" sz="2400" dirty="0" smtClean="0">
              <a:latin typeface="Times New Roman" pitchFamily="18" charset="0"/>
              <a:cs typeface="Times New Roman" pitchFamily="18" charset="0"/>
            </a:endParaRPr>
          </a:p>
          <a:p>
            <a:pPr marL="342900" indent="-342900" algn="just">
              <a:buFont typeface="Wingdings" pitchFamily="2" charset="2"/>
              <a:buChar char="§"/>
            </a:pPr>
            <a:endParaRPr lang="fr-FR" sz="2400" dirty="0">
              <a:latin typeface="Times New Roman" pitchFamily="18" charset="0"/>
              <a:cs typeface="Times New Roman" pitchFamily="18" charset="0"/>
            </a:endParaRPr>
          </a:p>
          <a:p>
            <a:pPr marL="342900" indent="-342900" algn="just">
              <a:buFont typeface="Wingdings" pitchFamily="2" charset="2"/>
              <a:buChar char="§"/>
            </a:pPr>
            <a:r>
              <a:rPr lang="fr-FR" sz="2400" dirty="0" smtClean="0">
                <a:latin typeface="Times New Roman" pitchFamily="18" charset="0"/>
                <a:cs typeface="Times New Roman" pitchFamily="18" charset="0"/>
              </a:rPr>
              <a:t>Mais </a:t>
            </a:r>
            <a:r>
              <a:rPr lang="fr-FR" sz="2400" dirty="0">
                <a:latin typeface="Times New Roman" pitchFamily="18" charset="0"/>
                <a:cs typeface="Times New Roman" pitchFamily="18" charset="0"/>
              </a:rPr>
              <a:t>ce qui a également été renforcé, c'est le niveau de protection </a:t>
            </a:r>
            <a:r>
              <a:rPr lang="fr-FR" sz="2400" dirty="0" smtClean="0">
                <a:latin typeface="Times New Roman" pitchFamily="18" charset="0"/>
                <a:cs typeface="Times New Roman" pitchFamily="18" charset="0"/>
              </a:rPr>
              <a:t>croisée : expositions aux différents pathogènes (Autres souches de coronavirus etc….)</a:t>
            </a:r>
          </a:p>
          <a:p>
            <a:pPr marL="342900" indent="-342900" algn="just">
              <a:buFont typeface="Wingdings" pitchFamily="2" charset="2"/>
              <a:buChar char="§"/>
            </a:pPr>
            <a:endParaRPr lang="fr-FR" sz="2400" dirty="0">
              <a:latin typeface="Times New Roman" pitchFamily="18" charset="0"/>
              <a:cs typeface="Times New Roman" pitchFamily="18" charset="0"/>
            </a:endParaRPr>
          </a:p>
          <a:p>
            <a:pPr marL="342900" indent="-342900" algn="just">
              <a:buFont typeface="Wingdings" pitchFamily="2" charset="2"/>
              <a:buChar char="§"/>
            </a:pPr>
            <a:r>
              <a:rPr lang="fr-FR" sz="2400" dirty="0">
                <a:latin typeface="Times New Roman" pitchFamily="18" charset="0"/>
                <a:cs typeface="Times New Roman" pitchFamily="18" charset="0"/>
              </a:rPr>
              <a:t>R</a:t>
            </a:r>
            <a:r>
              <a:rPr lang="fr-FR" sz="2400" dirty="0" smtClean="0">
                <a:latin typeface="Times New Roman" pitchFamily="18" charset="0"/>
                <a:cs typeface="Times New Roman" pitchFamily="18" charset="0"/>
              </a:rPr>
              <a:t>ésurgence </a:t>
            </a:r>
            <a:r>
              <a:rPr lang="fr-FR" sz="2400" dirty="0">
                <a:latin typeface="Times New Roman" pitchFamily="18" charset="0"/>
                <a:cs typeface="Times New Roman" pitchFamily="18" charset="0"/>
              </a:rPr>
              <a:t>du </a:t>
            </a:r>
            <a:r>
              <a:rPr lang="fr-FR" sz="2400" dirty="0" smtClean="0">
                <a:latin typeface="Times New Roman" pitchFamily="18" charset="0"/>
                <a:cs typeface="Times New Roman" pitchFamily="18" charset="0"/>
              </a:rPr>
              <a:t>SRAS-CoV2 </a:t>
            </a:r>
            <a:r>
              <a:rPr lang="fr-FR" sz="2400" dirty="0">
                <a:latin typeface="Times New Roman" pitchFamily="18" charset="0"/>
                <a:cs typeface="Times New Roman" pitchFamily="18" charset="0"/>
              </a:rPr>
              <a:t>pendant les mois </a:t>
            </a:r>
            <a:r>
              <a:rPr lang="fr-FR" sz="2400" dirty="0" smtClean="0">
                <a:latin typeface="Times New Roman" pitchFamily="18" charset="0"/>
                <a:cs typeface="Times New Roman" pitchFamily="18" charset="0"/>
              </a:rPr>
              <a:t>de fraîcheur</a:t>
            </a:r>
          </a:p>
          <a:p>
            <a:pPr algn="just"/>
            <a:r>
              <a:rPr lang="fr-FR" sz="2400" dirty="0">
                <a:latin typeface="Times New Roman" pitchFamily="18" charset="0"/>
                <a:cs typeface="Times New Roman" pitchFamily="18" charset="0"/>
              </a:rPr>
              <a:t>	</a:t>
            </a:r>
            <a:r>
              <a:rPr lang="fr-FR" sz="2400" dirty="0" smtClean="0">
                <a:latin typeface="Times New Roman" pitchFamily="18" charset="0"/>
                <a:cs typeface="Times New Roman" pitchFamily="18" charset="0"/>
              </a:rPr>
              <a:t>- Mais </a:t>
            </a:r>
            <a:r>
              <a:rPr lang="fr-FR" sz="2400" dirty="0">
                <a:latin typeface="Times New Roman" pitchFamily="18" charset="0"/>
                <a:cs typeface="Times New Roman" pitchFamily="18" charset="0"/>
              </a:rPr>
              <a:t>le virus finira par ressembler à la </a:t>
            </a:r>
            <a:r>
              <a:rPr lang="fr-FR" sz="2400" dirty="0" smtClean="0">
                <a:latin typeface="Times New Roman" pitchFamily="18" charset="0"/>
                <a:cs typeface="Times New Roman" pitchFamily="18" charset="0"/>
              </a:rPr>
              <a:t>grippe </a:t>
            </a:r>
          </a:p>
          <a:p>
            <a:pPr algn="just"/>
            <a:r>
              <a:rPr lang="fr-FR" sz="2400" dirty="0">
                <a:latin typeface="Times New Roman" pitchFamily="18" charset="0"/>
                <a:cs typeface="Times New Roman" pitchFamily="18" charset="0"/>
              </a:rPr>
              <a:t>	</a:t>
            </a:r>
            <a:r>
              <a:rPr lang="fr-FR" sz="2400" dirty="0" smtClean="0">
                <a:latin typeface="Times New Roman" pitchFamily="18" charset="0"/>
                <a:cs typeface="Times New Roman" pitchFamily="18" charset="0"/>
              </a:rPr>
              <a:t>- Public apprendra </a:t>
            </a:r>
            <a:r>
              <a:rPr lang="fr-FR" sz="2400" dirty="0">
                <a:latin typeface="Times New Roman" pitchFamily="18" charset="0"/>
                <a:cs typeface="Times New Roman" pitchFamily="18" charset="0"/>
              </a:rPr>
              <a:t>à vivre </a:t>
            </a:r>
            <a:r>
              <a:rPr lang="fr-FR" sz="2400" dirty="0" smtClean="0">
                <a:latin typeface="Times New Roman" pitchFamily="18" charset="0"/>
                <a:cs typeface="Times New Roman" pitchFamily="18" charset="0"/>
              </a:rPr>
              <a:t>avec </a:t>
            </a:r>
          </a:p>
          <a:p>
            <a:pPr algn="just"/>
            <a:r>
              <a:rPr lang="fr-FR" sz="2400" dirty="0">
                <a:latin typeface="Times New Roman" pitchFamily="18" charset="0"/>
                <a:cs typeface="Times New Roman" pitchFamily="18" charset="0"/>
              </a:rPr>
              <a:t>	</a:t>
            </a:r>
            <a:r>
              <a:rPr lang="fr-FR" sz="2400" dirty="0" smtClean="0">
                <a:latin typeface="Times New Roman" pitchFamily="18" charset="0"/>
                <a:cs typeface="Times New Roman" pitchFamily="18" charset="0"/>
              </a:rPr>
              <a:t>- Victimes </a:t>
            </a:r>
            <a:r>
              <a:rPr lang="fr-FR" sz="2400" dirty="0">
                <a:latin typeface="Times New Roman" pitchFamily="18" charset="0"/>
                <a:cs typeface="Times New Roman" pitchFamily="18" charset="0"/>
              </a:rPr>
              <a:t>parmi les personnes vulnérables chaque année</a:t>
            </a:r>
            <a:endParaRPr lang="fr-CA"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9367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0" y="2757129"/>
            <a:ext cx="10801350" cy="646331"/>
          </a:xfrm>
          <a:prstGeom prst="rect">
            <a:avLst/>
          </a:prstGeom>
          <a:solidFill>
            <a:schemeClr val="tx2">
              <a:lumMod val="20000"/>
              <a:lumOff val="80000"/>
            </a:schemeClr>
          </a:solidFill>
        </p:spPr>
        <p:txBody>
          <a:bodyPr wrap="square" rtlCol="0">
            <a:spAutoFit/>
          </a:bodyPr>
          <a:lstStyle/>
          <a:p>
            <a:pPr algn="ctr"/>
            <a:r>
              <a:rPr lang="fr-FR" sz="3600" b="1" dirty="0" smtClean="0">
                <a:solidFill>
                  <a:schemeClr val="accent1"/>
                </a:solidFill>
                <a:latin typeface="Times New Roman" charset="0"/>
                <a:ea typeface="Times New Roman" charset="0"/>
                <a:cs typeface="Times New Roman" charset="0"/>
              </a:rPr>
              <a:t>2020: De quoi les gens meurent-ils? </a:t>
            </a:r>
          </a:p>
        </p:txBody>
      </p:sp>
    </p:spTree>
    <p:extLst>
      <p:ext uri="{BB962C8B-B14F-4D97-AF65-F5344CB8AC3E}">
        <p14:creationId xmlns:p14="http://schemas.microsoft.com/office/powerpoint/2010/main" val="41770909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0" y="2757129"/>
            <a:ext cx="10801350" cy="646331"/>
          </a:xfrm>
          <a:prstGeom prst="rect">
            <a:avLst/>
          </a:prstGeom>
          <a:solidFill>
            <a:schemeClr val="tx2">
              <a:lumMod val="20000"/>
              <a:lumOff val="80000"/>
            </a:schemeClr>
          </a:solidFill>
        </p:spPr>
        <p:txBody>
          <a:bodyPr wrap="square" rtlCol="0">
            <a:spAutoFit/>
          </a:bodyPr>
          <a:lstStyle/>
          <a:p>
            <a:pPr marL="361950" indent="-361950" algn="ctr"/>
            <a:r>
              <a:rPr lang="fr-FR" sz="3600" b="1" dirty="0" smtClean="0">
                <a:solidFill>
                  <a:schemeClr val="accent1"/>
                </a:solidFill>
                <a:latin typeface="Times New Roman" charset="0"/>
                <a:ea typeface="Times New Roman" charset="0"/>
                <a:cs typeface="Times New Roman" charset="0"/>
              </a:rPr>
              <a:t>Merci de votre aimable attention!</a:t>
            </a:r>
            <a:endParaRPr lang="fr-FR" sz="3600" b="1" dirty="0">
              <a:solidFill>
                <a:schemeClr val="accent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8465583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90" y="5870303"/>
            <a:ext cx="10536356" cy="400110"/>
          </a:xfrm>
          <a:prstGeom prst="rect">
            <a:avLst/>
          </a:prstGeom>
          <a:noFill/>
          <a:ln>
            <a:noFill/>
          </a:ln>
        </p:spPr>
        <p:txBody>
          <a:bodyPr wrap="square" rtlCol="0">
            <a:spAutoFit/>
          </a:bodyPr>
          <a:lstStyle/>
          <a:p>
            <a:pPr algn="just"/>
            <a:r>
              <a:rPr lang="fr-FR" sz="2000" b="1" dirty="0" smtClean="0">
                <a:latin typeface="Times New Roman" pitchFamily="18" charset="0"/>
                <a:cs typeface="Times New Roman" pitchFamily="18" charset="0"/>
              </a:rPr>
              <a:t>Figure 1 </a:t>
            </a:r>
            <a:r>
              <a:rPr lang="fr-FR" sz="2000" dirty="0" smtClean="0">
                <a:latin typeface="Times New Roman" pitchFamily="18" charset="0"/>
                <a:cs typeface="Times New Roman" pitchFamily="18" charset="0"/>
              </a:rPr>
              <a:t>: Nombre de naissance et de décès dans le monde entre le 1</a:t>
            </a:r>
            <a:r>
              <a:rPr lang="fr-FR" sz="2000" baseline="30000" dirty="0" smtClean="0">
                <a:latin typeface="Times New Roman" pitchFamily="18" charset="0"/>
                <a:cs typeface="Times New Roman" pitchFamily="18" charset="0"/>
              </a:rPr>
              <a:t>er</a:t>
            </a:r>
            <a:r>
              <a:rPr lang="fr-FR" sz="2000" dirty="0" smtClean="0">
                <a:latin typeface="Times New Roman" pitchFamily="18" charset="0"/>
                <a:cs typeface="Times New Roman" pitchFamily="18" charset="0"/>
              </a:rPr>
              <a:t> janvier et le  16 juillet  2020</a:t>
            </a:r>
          </a:p>
        </p:txBody>
      </p:sp>
      <p:sp>
        <p:nvSpPr>
          <p:cNvPr id="7" name="ZoneTexte 6"/>
          <p:cNvSpPr txBox="1"/>
          <p:nvPr/>
        </p:nvSpPr>
        <p:spPr>
          <a:xfrm>
            <a:off x="0" y="13131"/>
            <a:ext cx="10801350" cy="646331"/>
          </a:xfrm>
          <a:prstGeom prst="rect">
            <a:avLst/>
          </a:prstGeom>
          <a:solidFill>
            <a:schemeClr val="accent6">
              <a:lumMod val="60000"/>
              <a:lumOff val="40000"/>
            </a:schemeClr>
          </a:solidFill>
        </p:spPr>
        <p:txBody>
          <a:bodyPr wrap="square" rtlCol="0">
            <a:spAutoFit/>
          </a:bodyPr>
          <a:lstStyle/>
          <a:p>
            <a:pPr algn="ctr"/>
            <a:r>
              <a:rPr lang="fr-FR" sz="3600" b="1" dirty="0" smtClean="0">
                <a:latin typeface="Times New Roman" charset="0"/>
                <a:ea typeface="Times New Roman" charset="0"/>
                <a:cs typeface="Times New Roman" charset="0"/>
              </a:rPr>
              <a:t>Population du monde au 16 juillet 2020</a:t>
            </a:r>
          </a:p>
        </p:txBody>
      </p:sp>
      <p:cxnSp>
        <p:nvCxnSpPr>
          <p:cNvPr id="3" name="Connecteur droit 2"/>
          <p:cNvCxnSpPr/>
          <p:nvPr/>
        </p:nvCxnSpPr>
        <p:spPr>
          <a:xfrm>
            <a:off x="0" y="694252"/>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2120158" y="1098163"/>
            <a:ext cx="8681192" cy="523220"/>
          </a:xfrm>
          <a:prstGeom prst="rect">
            <a:avLst/>
          </a:prstGeom>
          <a:noFill/>
          <a:ln>
            <a:noFill/>
          </a:ln>
        </p:spPr>
        <p:txBody>
          <a:bodyPr wrap="square" rtlCol="0">
            <a:spAutoFit/>
          </a:bodyPr>
          <a:lstStyle/>
          <a:p>
            <a:pPr algn="just"/>
            <a:r>
              <a:rPr lang="fr-FR" sz="2800" b="1" dirty="0" smtClean="0">
                <a:latin typeface="Times New Roman" pitchFamily="18" charset="0"/>
                <a:cs typeface="Times New Roman" pitchFamily="18" charset="0"/>
              </a:rPr>
              <a:t>= 7.798.388.112 vivent sur la terre</a:t>
            </a:r>
            <a:endParaRPr lang="fr-FR" sz="2800" dirty="0" smtClean="0">
              <a:latin typeface="Times New Roman" pitchFamily="18" charset="0"/>
              <a:cs typeface="Times New Roman" pitchFamily="18" charset="0"/>
            </a:endParaRPr>
          </a:p>
        </p:txBody>
      </p:sp>
      <p:sp>
        <p:nvSpPr>
          <p:cNvPr id="12" name="ZoneTexte 11"/>
          <p:cNvSpPr txBox="1"/>
          <p:nvPr/>
        </p:nvSpPr>
        <p:spPr>
          <a:xfrm>
            <a:off x="147410" y="6322257"/>
            <a:ext cx="8681192" cy="400110"/>
          </a:xfrm>
          <a:prstGeom prst="rect">
            <a:avLst/>
          </a:prstGeom>
          <a:noFill/>
          <a:ln>
            <a:noFill/>
          </a:ln>
        </p:spPr>
        <p:txBody>
          <a:bodyPr wrap="square" rtlCol="0">
            <a:spAutoFit/>
          </a:bodyPr>
          <a:lstStyle/>
          <a:p>
            <a:pPr algn="just"/>
            <a:r>
              <a:rPr lang="fr-FR" sz="2000" dirty="0" smtClean="0">
                <a:latin typeface="Times New Roman" pitchFamily="18" charset="0"/>
                <a:cs typeface="Times New Roman" pitchFamily="18" charset="0"/>
              </a:rPr>
              <a:t>Source : https</a:t>
            </a:r>
            <a:r>
              <a:rPr lang="fr-FR" sz="2000" dirty="0">
                <a:latin typeface="Times New Roman" pitchFamily="18" charset="0"/>
                <a:cs typeface="Times New Roman" pitchFamily="18" charset="0"/>
              </a:rPr>
              <a:t>://www.worldometers.info/</a:t>
            </a:r>
            <a:endParaRPr lang="fr-FR" sz="2000" dirty="0" smtClean="0">
              <a:latin typeface="Times New Roman" pitchFamily="18" charset="0"/>
              <a:cs typeface="Times New Roman" pitchFamily="18" charset="0"/>
            </a:endParaRPr>
          </a:p>
        </p:txBody>
      </p:sp>
      <p:cxnSp>
        <p:nvCxnSpPr>
          <p:cNvPr id="15" name="Connecteur droit 14"/>
          <p:cNvCxnSpPr/>
          <p:nvPr/>
        </p:nvCxnSpPr>
        <p:spPr>
          <a:xfrm flipV="1">
            <a:off x="3663827" y="2304992"/>
            <a:ext cx="2752725" cy="16533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3663827" y="3958316"/>
            <a:ext cx="2622331" cy="12916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0" name="Graphique 19"/>
          <p:cNvGraphicFramePr>
            <a:graphicFrameLocks/>
          </p:cNvGraphicFramePr>
          <p:nvPr>
            <p:extLst>
              <p:ext uri="{D42A27DB-BD31-4B8C-83A1-F6EECF244321}">
                <p14:modId xmlns:p14="http://schemas.microsoft.com/office/powerpoint/2010/main" val="1101469832"/>
              </p:ext>
            </p:extLst>
          </p:nvPr>
        </p:nvGraphicFramePr>
        <p:xfrm>
          <a:off x="-1" y="2506739"/>
          <a:ext cx="5465871" cy="3641835"/>
        </p:xfrm>
        <a:graphic>
          <a:graphicData uri="http://schemas.openxmlformats.org/drawingml/2006/chart">
            <c:chart xmlns:c="http://schemas.openxmlformats.org/drawingml/2006/chart" xmlns:r="http://schemas.openxmlformats.org/officeDocument/2006/relationships" r:id="rId3"/>
          </a:graphicData>
        </a:graphic>
      </p:graphicFrame>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10" y="886200"/>
            <a:ext cx="1896939" cy="120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Flèche vers le bas 23"/>
          <p:cNvSpPr/>
          <p:nvPr/>
        </p:nvSpPr>
        <p:spPr>
          <a:xfrm>
            <a:off x="4101751" y="1943710"/>
            <a:ext cx="772510" cy="83932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21" name="Graphique 20"/>
          <p:cNvGraphicFramePr>
            <a:graphicFrameLocks/>
          </p:cNvGraphicFramePr>
          <p:nvPr>
            <p:extLst>
              <p:ext uri="{D42A27DB-BD31-4B8C-83A1-F6EECF244321}">
                <p14:modId xmlns:p14="http://schemas.microsoft.com/office/powerpoint/2010/main" val="228537831"/>
              </p:ext>
            </p:extLst>
          </p:nvPr>
        </p:nvGraphicFramePr>
        <p:xfrm>
          <a:off x="5770179" y="2094797"/>
          <a:ext cx="5031171" cy="3438899"/>
        </p:xfrm>
        <a:graphic>
          <a:graphicData uri="http://schemas.openxmlformats.org/drawingml/2006/chart">
            <c:chart xmlns:c="http://schemas.openxmlformats.org/drawingml/2006/chart" xmlns:r="http://schemas.openxmlformats.org/officeDocument/2006/relationships" r:id="rId5"/>
          </a:graphicData>
        </a:graphic>
      </p:graphicFrame>
      <p:sp>
        <p:nvSpPr>
          <p:cNvPr id="25" name="Rectangle 24"/>
          <p:cNvSpPr/>
          <p:nvPr/>
        </p:nvSpPr>
        <p:spPr>
          <a:xfrm>
            <a:off x="9180777" y="4545660"/>
            <a:ext cx="1587074" cy="18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latin typeface="Times New Roman" pitchFamily="18" charset="0"/>
              <a:cs typeface="Times New Roman" pitchFamily="18" charset="0"/>
            </a:endParaRPr>
          </a:p>
        </p:txBody>
      </p:sp>
      <p:sp>
        <p:nvSpPr>
          <p:cNvPr id="26" name="Rectangle 25"/>
          <p:cNvSpPr/>
          <p:nvPr/>
        </p:nvSpPr>
        <p:spPr>
          <a:xfrm>
            <a:off x="6810703" y="2117078"/>
            <a:ext cx="441435" cy="2462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latin typeface="Times New Roman" pitchFamily="18" charset="0"/>
              <a:cs typeface="Times New Roman" pitchFamily="18" charset="0"/>
            </a:endParaRPr>
          </a:p>
        </p:txBody>
      </p:sp>
    </p:spTree>
    <p:extLst>
      <p:ext uri="{BB962C8B-B14F-4D97-AF65-F5344CB8AC3E}">
        <p14:creationId xmlns:p14="http://schemas.microsoft.com/office/powerpoint/2010/main" val="421764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Graphic spid="20" grpId="0">
        <p:bldAsOne/>
      </p:bldGraphic>
      <p:bldP spid="24" grpId="0" animBg="1"/>
      <p:bldGraphic spid="21" grpId="0">
        <p:bldAsOne/>
      </p:bldGraphic>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0" y="2757129"/>
            <a:ext cx="10801350" cy="646331"/>
          </a:xfrm>
          <a:prstGeom prst="rect">
            <a:avLst/>
          </a:prstGeom>
          <a:solidFill>
            <a:schemeClr val="tx2">
              <a:lumMod val="20000"/>
              <a:lumOff val="80000"/>
            </a:schemeClr>
          </a:solidFill>
        </p:spPr>
        <p:txBody>
          <a:bodyPr wrap="square" rtlCol="0">
            <a:spAutoFit/>
          </a:bodyPr>
          <a:lstStyle/>
          <a:p>
            <a:pPr algn="ctr"/>
            <a:r>
              <a:rPr lang="fr-FR" sz="3600" b="1" dirty="0" smtClean="0">
                <a:solidFill>
                  <a:schemeClr val="accent1"/>
                </a:solidFill>
                <a:latin typeface="Times New Roman" charset="0"/>
                <a:ea typeface="Times New Roman" charset="0"/>
                <a:cs typeface="Times New Roman" charset="0"/>
              </a:rPr>
              <a:t>SRAS-CoV2 : nouveau virus?</a:t>
            </a:r>
          </a:p>
        </p:txBody>
      </p:sp>
    </p:spTree>
    <p:extLst>
      <p:ext uri="{BB962C8B-B14F-4D97-AF65-F5344CB8AC3E}">
        <p14:creationId xmlns:p14="http://schemas.microsoft.com/office/powerpoint/2010/main" val="17035527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64926" y="3293616"/>
            <a:ext cx="8681192" cy="400110"/>
          </a:xfrm>
          <a:prstGeom prst="rect">
            <a:avLst/>
          </a:prstGeom>
          <a:noFill/>
          <a:ln>
            <a:noFill/>
          </a:ln>
        </p:spPr>
        <p:txBody>
          <a:bodyPr wrap="square" rtlCol="0">
            <a:spAutoFit/>
          </a:bodyPr>
          <a:lstStyle/>
          <a:p>
            <a:pPr algn="just"/>
            <a:r>
              <a:rPr lang="fr-FR" sz="2000" b="1" dirty="0" smtClean="0">
                <a:latin typeface="Times New Roman" pitchFamily="18" charset="0"/>
                <a:cs typeface="Times New Roman" pitchFamily="18" charset="0"/>
              </a:rPr>
              <a:t>Figure 2 </a:t>
            </a:r>
            <a:r>
              <a:rPr lang="fr-FR" sz="2000" dirty="0" smtClean="0">
                <a:latin typeface="Times New Roman" pitchFamily="18" charset="0"/>
                <a:cs typeface="Times New Roman" pitchFamily="18" charset="0"/>
              </a:rPr>
              <a:t>: Classification phylogénétique des SRAS-</a:t>
            </a:r>
            <a:r>
              <a:rPr lang="fr-FR" sz="2000" dirty="0" err="1" smtClean="0">
                <a:latin typeface="Times New Roman" pitchFamily="18" charset="0"/>
                <a:cs typeface="Times New Roman" pitchFamily="18" charset="0"/>
              </a:rPr>
              <a:t>CoV</a:t>
            </a:r>
            <a:endParaRPr lang="fr-FR" sz="2000" dirty="0" smtClean="0">
              <a:latin typeface="Times New Roman" pitchFamily="18" charset="0"/>
              <a:cs typeface="Times New Roman" pitchFamily="18" charset="0"/>
            </a:endParaRPr>
          </a:p>
        </p:txBody>
      </p:sp>
      <p:sp>
        <p:nvSpPr>
          <p:cNvPr id="7" name="ZoneTexte 6"/>
          <p:cNvSpPr txBox="1"/>
          <p:nvPr/>
        </p:nvSpPr>
        <p:spPr>
          <a:xfrm>
            <a:off x="0" y="13131"/>
            <a:ext cx="10801350" cy="646331"/>
          </a:xfrm>
          <a:prstGeom prst="rect">
            <a:avLst/>
          </a:prstGeom>
          <a:solidFill>
            <a:schemeClr val="accent6">
              <a:lumMod val="60000"/>
              <a:lumOff val="40000"/>
            </a:schemeClr>
          </a:solidFill>
        </p:spPr>
        <p:txBody>
          <a:bodyPr wrap="square" rtlCol="0">
            <a:spAutoFit/>
          </a:bodyPr>
          <a:lstStyle/>
          <a:p>
            <a:pPr algn="ctr"/>
            <a:r>
              <a:rPr lang="fr-FR" sz="3600" b="1" dirty="0" smtClean="0">
                <a:latin typeface="Times New Roman" charset="0"/>
                <a:ea typeface="Times New Roman" charset="0"/>
                <a:cs typeface="Times New Roman" charset="0"/>
              </a:rPr>
              <a:t>COVID-19 : due à un nouveau virus?</a:t>
            </a:r>
          </a:p>
        </p:txBody>
      </p:sp>
      <p:cxnSp>
        <p:nvCxnSpPr>
          <p:cNvPr id="3" name="Connecteur droit 2"/>
          <p:cNvCxnSpPr/>
          <p:nvPr/>
        </p:nvCxnSpPr>
        <p:spPr>
          <a:xfrm>
            <a:off x="0" y="694252"/>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Rectangle 5"/>
          <p:cNvSpPr>
            <a:spLocks noChangeArrowheads="1"/>
          </p:cNvSpPr>
          <p:nvPr/>
        </p:nvSpPr>
        <p:spPr bwMode="auto">
          <a:xfrm>
            <a:off x="173419" y="3819100"/>
            <a:ext cx="10536236" cy="2392339"/>
          </a:xfrm>
          <a:prstGeom prst="rect">
            <a:avLst/>
          </a:prstGeom>
          <a:noFill/>
          <a:ln w="9525">
            <a:noFill/>
            <a:miter lim="800000"/>
            <a:headEnd/>
            <a:tailEnd/>
          </a:ln>
          <a:effectLst/>
        </p:spPr>
        <p:txBody>
          <a:bodyPr vert="horz" wrap="square" lIns="91440" tIns="-53958" rIns="91440" bIns="45720" numCol="1" anchor="ctr" anchorCtr="0" compatLnSpc="1">
            <a:prstTxWarp prst="textNoShape">
              <a:avLst/>
            </a:prstTxWarp>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fr-FR" sz="2600" u="none" strike="noStrike" cap="none" normalizeH="0" baseline="0" dirty="0" smtClean="0">
                <a:ln>
                  <a:noFill/>
                </a:ln>
                <a:effectLst/>
                <a:latin typeface="Times New Roman" pitchFamily="18" charset="0"/>
                <a:ea typeface="Courier New" pitchFamily="49" charset="0"/>
                <a:cs typeface="Times New Roman" pitchFamily="18" charset="0"/>
              </a:rPr>
              <a:t>Sous-famille des </a:t>
            </a:r>
            <a:r>
              <a:rPr kumimoji="0" lang="fr-FR" sz="2600" u="none" strike="noStrike" cap="none" normalizeH="0" baseline="0" dirty="0" err="1" smtClean="0">
                <a:ln>
                  <a:noFill/>
                </a:ln>
                <a:effectLst/>
                <a:latin typeface="Times New Roman" pitchFamily="18" charset="0"/>
                <a:ea typeface="Courier New" pitchFamily="49" charset="0"/>
                <a:cs typeface="Times New Roman" pitchFamily="18" charset="0"/>
              </a:rPr>
              <a:t>coronaviridae</a:t>
            </a:r>
            <a:r>
              <a:rPr kumimoji="0" lang="fr-FR" sz="2600" u="none" strike="noStrike" cap="none" normalizeH="0" baseline="0" dirty="0" smtClean="0">
                <a:ln>
                  <a:noFill/>
                </a:ln>
                <a:effectLst/>
                <a:latin typeface="Times New Roman" pitchFamily="18" charset="0"/>
                <a:ea typeface="Courier New" pitchFamily="49" charset="0"/>
                <a:cs typeface="Times New Roman" pitchFamily="18" charset="0"/>
              </a:rPr>
              <a:t> : coronavirus =&gt;</a:t>
            </a:r>
            <a:r>
              <a:rPr kumimoji="0" lang="fr-FR" sz="2600" u="none" strike="noStrike" cap="none" normalizeH="0" dirty="0" smtClean="0">
                <a:ln>
                  <a:noFill/>
                </a:ln>
                <a:effectLst/>
                <a:latin typeface="Times New Roman" pitchFamily="18" charset="0"/>
                <a:ea typeface="Courier New" pitchFamily="49" charset="0"/>
                <a:cs typeface="Times New Roman" pitchFamily="18" charset="0"/>
              </a:rPr>
              <a:t> infections pulmonaires et intestinales chez l’humain</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fr-FR" sz="2600" u="none" strike="noStrike" cap="none" normalizeH="0" dirty="0" smtClean="0">
              <a:ln>
                <a:noFill/>
              </a:ln>
              <a:effectLst/>
              <a:latin typeface="Times New Roman" pitchFamily="18" charset="0"/>
              <a:ea typeface="Courier New" pitchFamily="49" charset="0"/>
              <a:cs typeface="Times New Roman"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fr-FR" sz="2600" u="none" strike="noStrike" cap="none" normalizeH="0" dirty="0" smtClean="0">
                <a:ln>
                  <a:noFill/>
                </a:ln>
                <a:effectLst/>
                <a:latin typeface="Times New Roman" pitchFamily="18" charset="0"/>
                <a:ea typeface="Courier New" pitchFamily="49" charset="0"/>
                <a:cs typeface="Times New Roman" pitchFamily="18" charset="0"/>
              </a:rPr>
              <a:t>Quel degré de ressemblance?</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fr-FR" sz="2600" u="none" strike="noStrike" cap="none" normalizeH="0" dirty="0" smtClean="0">
              <a:ln>
                <a:noFill/>
              </a:ln>
              <a:effectLst/>
              <a:latin typeface="Times New Roman" pitchFamily="18" charset="0"/>
              <a:ea typeface="Courier New" pitchFamily="49" charset="0"/>
              <a:cs typeface="Times New Roman"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lang="fr-FR" sz="2600" baseline="0" dirty="0" smtClean="0">
                <a:latin typeface="Times New Roman" pitchFamily="18" charset="0"/>
                <a:ea typeface="Courier New" pitchFamily="49" charset="0"/>
                <a:cs typeface="Times New Roman" pitchFamily="18" charset="0"/>
              </a:rPr>
              <a:t>Forme sphérique et a un diamètre de 120nm</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1" y="703372"/>
            <a:ext cx="3697618" cy="261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801" y="703371"/>
            <a:ext cx="2101684" cy="194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9666" y="694252"/>
            <a:ext cx="2101684" cy="194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5"/>
          <p:cNvSpPr>
            <a:spLocks noChangeArrowheads="1"/>
          </p:cNvSpPr>
          <p:nvPr/>
        </p:nvSpPr>
        <p:spPr bwMode="auto">
          <a:xfrm>
            <a:off x="110355" y="6391824"/>
            <a:ext cx="10536236" cy="484124"/>
          </a:xfrm>
          <a:prstGeom prst="rect">
            <a:avLst/>
          </a:prstGeom>
          <a:noFill/>
          <a:ln w="9525">
            <a:noFill/>
            <a:miter lim="800000"/>
            <a:headEnd/>
            <a:tailEnd/>
          </a:ln>
          <a:effectLst/>
        </p:spPr>
        <p:txBody>
          <a:bodyPr vert="horz" wrap="square" lIns="91440" tIns="-53958" rIns="91440" bIns="45720" numCol="1" anchor="ctr" anchorCtr="0" compatLnSpc="1">
            <a:prstTxWarp prst="textNoShape">
              <a:avLst/>
            </a:prstTxWarp>
            <a:spAutoFit/>
          </a:bodyPr>
          <a:lstStyle/>
          <a:p>
            <a:pPr lvl="0" fontAlgn="base">
              <a:spcBef>
                <a:spcPct val="0"/>
              </a:spcBef>
              <a:spcAft>
                <a:spcPct val="0"/>
              </a:spcAft>
            </a:pPr>
            <a:r>
              <a:rPr lang="en-CA" sz="1600" i="1" dirty="0" err="1" smtClean="0">
                <a:latin typeface="Times New Roman" pitchFamily="18" charset="0"/>
                <a:cs typeface="Times New Roman" pitchFamily="18" charset="0"/>
              </a:rPr>
              <a:t>Shereen</a:t>
            </a:r>
            <a:r>
              <a:rPr lang="en-CA" sz="1600" i="1" dirty="0" smtClean="0">
                <a:latin typeface="Times New Roman" pitchFamily="18" charset="0"/>
                <a:cs typeface="Times New Roman" pitchFamily="18" charset="0"/>
              </a:rPr>
              <a:t> </a:t>
            </a:r>
            <a:r>
              <a:rPr lang="en-CA" sz="1600" i="1" dirty="0">
                <a:latin typeface="Times New Roman" pitchFamily="18" charset="0"/>
                <a:cs typeface="Times New Roman" pitchFamily="18" charset="0"/>
              </a:rPr>
              <a:t>MA, Khan S, </a:t>
            </a:r>
            <a:r>
              <a:rPr lang="en-CA" sz="1600" i="1" dirty="0" err="1">
                <a:latin typeface="Times New Roman" pitchFamily="18" charset="0"/>
                <a:cs typeface="Times New Roman" pitchFamily="18" charset="0"/>
              </a:rPr>
              <a:t>Kazmi</a:t>
            </a:r>
            <a:r>
              <a:rPr lang="en-CA" sz="1600" i="1" dirty="0">
                <a:latin typeface="Times New Roman" pitchFamily="18" charset="0"/>
                <a:cs typeface="Times New Roman" pitchFamily="18" charset="0"/>
              </a:rPr>
              <a:t> A, Bashir N et </a:t>
            </a:r>
            <a:r>
              <a:rPr lang="en-CA" sz="1600" i="1" dirty="0" err="1">
                <a:latin typeface="Times New Roman" pitchFamily="18" charset="0"/>
                <a:cs typeface="Times New Roman" pitchFamily="18" charset="0"/>
              </a:rPr>
              <a:t>Siddique</a:t>
            </a:r>
            <a:r>
              <a:rPr lang="en-CA" sz="1600" i="1" dirty="0">
                <a:latin typeface="Times New Roman" pitchFamily="18" charset="0"/>
                <a:cs typeface="Times New Roman" pitchFamily="18" charset="0"/>
              </a:rPr>
              <a:t> R, COVID-19 infection: Origin, transmission, and characteristics of human coronaviruses, Journal of Advanced Research, 2020 (24): 91-98</a:t>
            </a:r>
            <a:endParaRPr kumimoji="0" lang="fr-FR" sz="1600" i="1" u="none" strike="noStrike" cap="none" normalizeH="0" baseline="0" dirty="0" smtClean="0">
              <a:ln>
                <a:noFill/>
              </a:ln>
              <a:effectLst/>
              <a:latin typeface="Times New Roman" pitchFamily="18" charset="0"/>
              <a:ea typeface="Courier New" pitchFamily="49" charset="0"/>
              <a:cs typeface="Times New Roman" pitchFamily="18" charset="0"/>
            </a:endParaRPr>
          </a:p>
        </p:txBody>
      </p:sp>
    </p:spTree>
    <p:extLst>
      <p:ext uri="{BB962C8B-B14F-4D97-AF65-F5344CB8AC3E}">
        <p14:creationId xmlns:p14="http://schemas.microsoft.com/office/powerpoint/2010/main" val="283993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0" y="13131"/>
            <a:ext cx="10801350" cy="646331"/>
          </a:xfrm>
          <a:prstGeom prst="rect">
            <a:avLst/>
          </a:prstGeom>
          <a:solidFill>
            <a:schemeClr val="accent6">
              <a:lumMod val="60000"/>
              <a:lumOff val="40000"/>
            </a:schemeClr>
          </a:solidFill>
        </p:spPr>
        <p:txBody>
          <a:bodyPr wrap="square" rtlCol="0">
            <a:spAutoFit/>
          </a:bodyPr>
          <a:lstStyle/>
          <a:p>
            <a:pPr algn="ctr"/>
            <a:r>
              <a:rPr lang="fr-FR" sz="3600" b="1" dirty="0" smtClean="0">
                <a:latin typeface="Times New Roman" charset="0"/>
                <a:ea typeface="Times New Roman" charset="0"/>
                <a:cs typeface="Times New Roman" charset="0"/>
              </a:rPr>
              <a:t>COVID-19 : due à un nouveau virus?</a:t>
            </a:r>
          </a:p>
        </p:txBody>
      </p:sp>
      <p:cxnSp>
        <p:nvCxnSpPr>
          <p:cNvPr id="3" name="Connecteur droit 2"/>
          <p:cNvCxnSpPr/>
          <p:nvPr/>
        </p:nvCxnSpPr>
        <p:spPr>
          <a:xfrm>
            <a:off x="0" y="694252"/>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05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89615" r="6114"/>
          <a:stretch/>
        </p:blipFill>
        <p:spPr bwMode="auto">
          <a:xfrm>
            <a:off x="5728137" y="798629"/>
            <a:ext cx="5071249" cy="1108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1532" y="3975073"/>
            <a:ext cx="11064925" cy="584775"/>
          </a:xfrm>
          <a:prstGeom prst="rect">
            <a:avLst/>
          </a:prstGeom>
        </p:spPr>
        <p:txBody>
          <a:bodyPr wrap="square">
            <a:spAutoFit/>
          </a:bodyPr>
          <a:lstStyle/>
          <a:p>
            <a:r>
              <a:rPr lang="fr-CA" sz="1600" b="1" dirty="0" smtClean="0">
                <a:latin typeface="Times New Roman" pitchFamily="18" charset="0"/>
                <a:cs typeface="Times New Roman" pitchFamily="18" charset="0"/>
              </a:rPr>
              <a:t>Figure 3 </a:t>
            </a:r>
            <a:r>
              <a:rPr lang="fr-CA" sz="1600" dirty="0" smtClean="0">
                <a:latin typeface="Times New Roman" pitchFamily="18" charset="0"/>
                <a:cs typeface="Times New Roman" pitchFamily="18" charset="0"/>
              </a:rPr>
              <a:t>:  Comparaison du génome de SRAS-CoV-2 (Wuhan-Hu-1) avec les virus qui lui sont très proches, chauve-souris (bat-SL-CoVZXC21) et humains (Tor2 SRAS-</a:t>
            </a:r>
            <a:r>
              <a:rPr lang="fr-CA" sz="1600" dirty="0" err="1" smtClean="0">
                <a:latin typeface="Times New Roman" pitchFamily="18" charset="0"/>
                <a:cs typeface="Times New Roman" pitchFamily="18" charset="0"/>
              </a:rPr>
              <a:t>CoV</a:t>
            </a:r>
            <a:r>
              <a:rPr lang="fr-CA" sz="1600" dirty="0" smtClean="0">
                <a:latin typeface="Times New Roman" pitchFamily="18" charset="0"/>
                <a:cs typeface="Times New Roman" pitchFamily="18" charset="0"/>
              </a:rPr>
              <a:t>, and </a:t>
            </a:r>
            <a:r>
              <a:rPr lang="fr-CA" sz="1600" dirty="0" err="1" smtClean="0">
                <a:latin typeface="Times New Roman" pitchFamily="18" charset="0"/>
                <a:cs typeface="Times New Roman" pitchFamily="18" charset="0"/>
              </a:rPr>
              <a:t>HCoV</a:t>
            </a:r>
            <a:r>
              <a:rPr lang="fr-CA" sz="1600" dirty="0" smtClean="0">
                <a:latin typeface="Times New Roman" pitchFamily="18" charset="0"/>
                <a:cs typeface="Times New Roman" pitchFamily="18" charset="0"/>
              </a:rPr>
              <a:t>-EMC MERS-</a:t>
            </a:r>
            <a:r>
              <a:rPr lang="fr-CA" sz="1600" dirty="0" err="1" smtClean="0">
                <a:latin typeface="Times New Roman" pitchFamily="18" charset="0"/>
                <a:cs typeface="Times New Roman" pitchFamily="18" charset="0"/>
              </a:rPr>
              <a:t>CoV</a:t>
            </a:r>
            <a:r>
              <a:rPr lang="fr-CA" sz="1600" dirty="0" smtClean="0">
                <a:latin typeface="Times New Roman" pitchFamily="18" charset="0"/>
                <a:cs typeface="Times New Roman" pitchFamily="18" charset="0"/>
              </a:rPr>
              <a:t>)</a:t>
            </a:r>
            <a:endParaRPr lang="fr-CA" sz="1600" dirty="0">
              <a:latin typeface="Times New Roman" pitchFamily="18" charset="0"/>
              <a:cs typeface="Times New Roman" pitchFamily="18" charset="0"/>
            </a:endParaRPr>
          </a:p>
        </p:txBody>
      </p:sp>
      <p:pic>
        <p:nvPicPr>
          <p:cNvPr id="12"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b="21717"/>
          <a:stretch/>
        </p:blipFill>
        <p:spPr bwMode="auto">
          <a:xfrm>
            <a:off x="42027" y="851912"/>
            <a:ext cx="5018704" cy="314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 y="6270165"/>
            <a:ext cx="10801350" cy="584775"/>
          </a:xfrm>
          <a:prstGeom prst="rect">
            <a:avLst/>
          </a:prstGeom>
        </p:spPr>
        <p:txBody>
          <a:bodyPr wrap="square">
            <a:spAutoFit/>
          </a:bodyPr>
          <a:lstStyle/>
          <a:p>
            <a:r>
              <a:rPr lang="en-CA" sz="1600" i="1" dirty="0" err="1" smtClean="0">
                <a:latin typeface="Times New Roman" pitchFamily="18" charset="0"/>
                <a:cs typeface="Times New Roman" pitchFamily="18" charset="0"/>
              </a:rPr>
              <a:t>Grifoni</a:t>
            </a:r>
            <a:r>
              <a:rPr lang="en-CA" sz="1600" i="1" dirty="0" smtClean="0">
                <a:latin typeface="Times New Roman" pitchFamily="18" charset="0"/>
                <a:cs typeface="Times New Roman" pitchFamily="18" charset="0"/>
              </a:rPr>
              <a:t> A, Sidney </a:t>
            </a:r>
            <a:r>
              <a:rPr lang="en-CA" sz="1600" i="1" dirty="0" err="1" smtClean="0">
                <a:latin typeface="Times New Roman" pitchFamily="18" charset="0"/>
                <a:cs typeface="Times New Roman" pitchFamily="18" charset="0"/>
              </a:rPr>
              <a:t>J,Zhang</a:t>
            </a:r>
            <a:r>
              <a:rPr lang="en-CA" sz="1600" i="1" dirty="0" smtClean="0">
                <a:latin typeface="Times New Roman" pitchFamily="18" charset="0"/>
                <a:cs typeface="Times New Roman" pitchFamily="18" charset="0"/>
              </a:rPr>
              <a:t> Y, </a:t>
            </a:r>
            <a:r>
              <a:rPr lang="en-CA" sz="1600" i="1" dirty="0" err="1" smtClean="0">
                <a:latin typeface="Times New Roman" pitchFamily="18" charset="0"/>
                <a:cs typeface="Times New Roman" pitchFamily="18" charset="0"/>
              </a:rPr>
              <a:t>Scheuermann</a:t>
            </a:r>
            <a:r>
              <a:rPr lang="en-CA" sz="1600" i="1" dirty="0" smtClean="0">
                <a:latin typeface="Times New Roman" pitchFamily="18" charset="0"/>
                <a:cs typeface="Times New Roman" pitchFamily="18" charset="0"/>
              </a:rPr>
              <a:t> RH, Peters B, </a:t>
            </a:r>
            <a:r>
              <a:rPr lang="en-CA" sz="1600" i="1" dirty="0" err="1" smtClean="0">
                <a:latin typeface="Times New Roman" pitchFamily="18" charset="0"/>
                <a:cs typeface="Times New Roman" pitchFamily="18" charset="0"/>
              </a:rPr>
              <a:t>Sette</a:t>
            </a:r>
            <a:r>
              <a:rPr lang="en-CA" sz="1600" i="1" dirty="0" smtClean="0">
                <a:latin typeface="Times New Roman" pitchFamily="18" charset="0"/>
                <a:cs typeface="Times New Roman" pitchFamily="18" charset="0"/>
              </a:rPr>
              <a:t> A, </a:t>
            </a:r>
            <a:r>
              <a:rPr lang="en-CA" sz="1600" i="1" dirty="0">
                <a:latin typeface="Times New Roman" pitchFamily="18" charset="0"/>
                <a:cs typeface="Times New Roman" pitchFamily="18" charset="0"/>
              </a:rPr>
              <a:t>A Sequence Homology and </a:t>
            </a:r>
            <a:r>
              <a:rPr lang="en-CA" sz="1600" i="1" dirty="0" err="1">
                <a:latin typeface="Times New Roman" pitchFamily="18" charset="0"/>
                <a:cs typeface="Times New Roman" pitchFamily="18" charset="0"/>
              </a:rPr>
              <a:t>Bioinformatic</a:t>
            </a:r>
            <a:r>
              <a:rPr lang="en-CA" sz="1600" i="1" dirty="0">
                <a:latin typeface="Times New Roman" pitchFamily="18" charset="0"/>
                <a:cs typeface="Times New Roman" pitchFamily="18" charset="0"/>
              </a:rPr>
              <a:t> Approach Can Predict Candidate Targets for Immune Responses to </a:t>
            </a:r>
            <a:r>
              <a:rPr lang="en-CA" sz="1600" i="1" dirty="0" smtClean="0">
                <a:latin typeface="Times New Roman" pitchFamily="18" charset="0"/>
                <a:cs typeface="Times New Roman" pitchFamily="18" charset="0"/>
              </a:rPr>
              <a:t>SARS-CoV-2, Cell Host &amp;</a:t>
            </a:r>
            <a:r>
              <a:rPr lang="en-CA" sz="1600" i="1" dirty="0" smtClean="0">
                <a:latin typeface="Times New Roman" pitchFamily="18" charset="0"/>
                <a:cs typeface="Times New Roman" pitchFamily="18" charset="0"/>
              </a:rPr>
              <a:t>Microbes</a:t>
            </a:r>
            <a:r>
              <a:rPr lang="en-CA" sz="1600" i="1" dirty="0" smtClean="0">
                <a:latin typeface="Times New Roman" pitchFamily="18" charset="0"/>
                <a:cs typeface="Times New Roman" pitchFamily="18" charset="0"/>
              </a:rPr>
              <a:t>, 2020 (27):671-680</a:t>
            </a:r>
            <a:endParaRPr lang="en-CA" sz="1600" i="1" dirty="0">
              <a:latin typeface="Times New Roman" pitchFamily="18" charset="0"/>
              <a:cs typeface="Times New Roman" pitchFamily="18" charset="0"/>
            </a:endParaRPr>
          </a:p>
        </p:txBody>
      </p:sp>
      <p:sp>
        <p:nvSpPr>
          <p:cNvPr id="14" name="Rectangle 5"/>
          <p:cNvSpPr>
            <a:spLocks noChangeArrowheads="1"/>
          </p:cNvSpPr>
          <p:nvPr/>
        </p:nvSpPr>
        <p:spPr bwMode="auto">
          <a:xfrm>
            <a:off x="37962" y="4563740"/>
            <a:ext cx="10747622" cy="1576731"/>
          </a:xfrm>
          <a:prstGeom prst="rect">
            <a:avLst/>
          </a:prstGeom>
          <a:noFill/>
          <a:ln w="9525">
            <a:noFill/>
            <a:miter lim="800000"/>
            <a:headEnd/>
            <a:tailEnd/>
          </a:ln>
          <a:effectLst/>
        </p:spPr>
        <p:txBody>
          <a:bodyPr vert="horz" wrap="square" lIns="91440" tIns="-53958" rIns="91440" bIns="45720" numCol="1" anchor="ctr" anchorCtr="0" compatLnSpc="1">
            <a:prstTxWarp prst="textNoShape">
              <a:avLst/>
            </a:prstTxWarp>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fr-FR" sz="2500" u="none" strike="noStrike" cap="none" normalizeH="0" baseline="0" dirty="0" smtClean="0">
                <a:ln>
                  <a:noFill/>
                </a:ln>
                <a:effectLst/>
                <a:latin typeface="Times New Roman" pitchFamily="18" charset="0"/>
                <a:ea typeface="Courier New" pitchFamily="49" charset="0"/>
                <a:cs typeface="Times New Roman" pitchFamily="18" charset="0"/>
              </a:rPr>
              <a:t>SRAS-CoV2</a:t>
            </a:r>
            <a:r>
              <a:rPr kumimoji="0" lang="fr-FR" sz="2500" u="none" strike="noStrike" cap="none" normalizeH="0" dirty="0" smtClean="0">
                <a:ln>
                  <a:noFill/>
                </a:ln>
                <a:effectLst/>
                <a:latin typeface="Times New Roman" pitchFamily="18" charset="0"/>
                <a:ea typeface="Courier New" pitchFamily="49" charset="0"/>
                <a:cs typeface="Times New Roman" pitchFamily="18" charset="0"/>
              </a:rPr>
              <a:t> : très proche de  SRAS-1 et d’autre </a:t>
            </a:r>
            <a:r>
              <a:rPr kumimoji="0" lang="fr-FR" sz="2500" u="none" strike="noStrike" cap="none" normalizeH="0" dirty="0" smtClean="0">
                <a:ln>
                  <a:noFill/>
                </a:ln>
                <a:effectLst/>
                <a:latin typeface="Symbol" pitchFamily="18" charset="2"/>
                <a:ea typeface="Courier New" pitchFamily="49" charset="0"/>
                <a:cs typeface="Times New Roman" pitchFamily="18" charset="0"/>
              </a:rPr>
              <a:t>b</a:t>
            </a:r>
            <a:r>
              <a:rPr kumimoji="0" lang="fr-FR" sz="2500" u="none" strike="noStrike" cap="none" normalizeH="0" dirty="0" smtClean="0">
                <a:ln>
                  <a:noFill/>
                </a:ln>
                <a:effectLst/>
                <a:latin typeface="Times New Roman" pitchFamily="18" charset="0"/>
                <a:ea typeface="Courier New" pitchFamily="49" charset="0"/>
                <a:cs typeface="Times New Roman" pitchFamily="18" charset="0"/>
              </a:rPr>
              <a:t>-coronavirus (rhume)</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kumimoji="0" lang="fr-FR" sz="1400" u="none" strike="noStrike" cap="none" normalizeH="0" dirty="0" smtClean="0">
              <a:ln>
                <a:noFill/>
              </a:ln>
              <a:effectLst/>
              <a:latin typeface="Times New Roman" pitchFamily="18" charset="0"/>
              <a:ea typeface="Courier New" pitchFamily="49" charset="0"/>
              <a:cs typeface="Times New Roman"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lang="fr-FR" sz="2500" dirty="0" smtClean="0">
                <a:latin typeface="Times New Roman" pitchFamily="18" charset="0"/>
                <a:ea typeface="Courier New" pitchFamily="49" charset="0"/>
                <a:cs typeface="Times New Roman" pitchFamily="18" charset="0"/>
              </a:rPr>
              <a:t>Comment est-ce que les cellules du système immunitaire voient SRAS-Cov2?</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endParaRPr lang="fr-FR" sz="1400" dirty="0" smtClean="0">
              <a:latin typeface="Times New Roman" pitchFamily="18" charset="0"/>
              <a:ea typeface="Courier New" pitchFamily="49" charset="0"/>
              <a:cs typeface="Times New Roman"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fr-FR" sz="2500" u="none" strike="noStrike" cap="none" normalizeH="0" dirty="0" smtClean="0">
                <a:ln>
                  <a:noFill/>
                </a:ln>
                <a:effectLst/>
                <a:latin typeface="Times New Roman" pitchFamily="18" charset="0"/>
                <a:ea typeface="Courier New" pitchFamily="49" charset="0"/>
                <a:cs typeface="Times New Roman" pitchFamily="18" charset="0"/>
              </a:rPr>
              <a:t>Quelles parties d’autres coronavirus peuvent conférer une immunité?</a:t>
            </a:r>
          </a:p>
        </p:txBody>
      </p:sp>
    </p:spTree>
    <p:extLst>
      <p:ext uri="{BB962C8B-B14F-4D97-AF65-F5344CB8AC3E}">
        <p14:creationId xmlns:p14="http://schemas.microsoft.com/office/powerpoint/2010/main" val="324290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0" y="13131"/>
            <a:ext cx="10801350" cy="646331"/>
          </a:xfrm>
          <a:prstGeom prst="rect">
            <a:avLst/>
          </a:prstGeom>
          <a:solidFill>
            <a:schemeClr val="accent6">
              <a:lumMod val="60000"/>
              <a:lumOff val="40000"/>
            </a:schemeClr>
          </a:solidFill>
        </p:spPr>
        <p:txBody>
          <a:bodyPr wrap="square" rtlCol="0">
            <a:spAutoFit/>
          </a:bodyPr>
          <a:lstStyle/>
          <a:p>
            <a:pPr algn="ctr"/>
            <a:r>
              <a:rPr lang="fr-FR" sz="3600" b="1" dirty="0" smtClean="0">
                <a:latin typeface="Times New Roman" charset="0"/>
                <a:ea typeface="Times New Roman" charset="0"/>
                <a:cs typeface="Times New Roman" charset="0"/>
              </a:rPr>
              <a:t>COVID-19 : due à un nouveau virus?</a:t>
            </a:r>
          </a:p>
        </p:txBody>
      </p:sp>
      <p:cxnSp>
        <p:nvCxnSpPr>
          <p:cNvPr id="3" name="Connecteur droit 2"/>
          <p:cNvCxnSpPr/>
          <p:nvPr/>
        </p:nvCxnSpPr>
        <p:spPr>
          <a:xfrm>
            <a:off x="0" y="694252"/>
            <a:ext cx="10801350" cy="0"/>
          </a:xfrm>
          <a:prstGeom prst="line">
            <a:avLst/>
          </a:prstGeom>
          <a:ln w="63500" cmpd="sng">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05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89615" r="6114"/>
          <a:stretch/>
        </p:blipFill>
        <p:spPr bwMode="auto">
          <a:xfrm>
            <a:off x="84073" y="845915"/>
            <a:ext cx="10399994" cy="1108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78830" y="1983607"/>
            <a:ext cx="11064925" cy="584775"/>
          </a:xfrm>
          <a:prstGeom prst="rect">
            <a:avLst/>
          </a:prstGeom>
        </p:spPr>
        <p:txBody>
          <a:bodyPr wrap="square">
            <a:spAutoFit/>
          </a:bodyPr>
          <a:lstStyle/>
          <a:p>
            <a:r>
              <a:rPr lang="fr-CA" sz="1600" b="1" dirty="0" smtClean="0">
                <a:latin typeface="Times New Roman" pitchFamily="18" charset="0"/>
                <a:cs typeface="Times New Roman" pitchFamily="18" charset="0"/>
              </a:rPr>
              <a:t>Figure 3 </a:t>
            </a:r>
            <a:r>
              <a:rPr lang="fr-CA" sz="1600" dirty="0" smtClean="0">
                <a:latin typeface="Times New Roman" pitchFamily="18" charset="0"/>
                <a:cs typeface="Times New Roman" pitchFamily="18" charset="0"/>
              </a:rPr>
              <a:t>:  Comparaison du génome de SRAS-CoV-2 (Wuhan-Hu-1) avec les virus qui lui sont très proches, chauve-souris (bat-SL-CoVZXC21) et humains (Tor2 SRAS-</a:t>
            </a:r>
            <a:r>
              <a:rPr lang="fr-CA" sz="1600" dirty="0" err="1" smtClean="0">
                <a:latin typeface="Times New Roman" pitchFamily="18" charset="0"/>
                <a:cs typeface="Times New Roman" pitchFamily="18" charset="0"/>
              </a:rPr>
              <a:t>CoV</a:t>
            </a:r>
            <a:r>
              <a:rPr lang="fr-CA" sz="1600" dirty="0" smtClean="0">
                <a:latin typeface="Times New Roman" pitchFamily="18" charset="0"/>
                <a:cs typeface="Times New Roman" pitchFamily="18" charset="0"/>
              </a:rPr>
              <a:t>, and </a:t>
            </a:r>
            <a:r>
              <a:rPr lang="fr-CA" sz="1600" dirty="0" err="1" smtClean="0">
                <a:latin typeface="Times New Roman" pitchFamily="18" charset="0"/>
                <a:cs typeface="Times New Roman" pitchFamily="18" charset="0"/>
              </a:rPr>
              <a:t>HCoV</a:t>
            </a:r>
            <a:r>
              <a:rPr lang="fr-CA" sz="1600" dirty="0" smtClean="0">
                <a:latin typeface="Times New Roman" pitchFamily="18" charset="0"/>
                <a:cs typeface="Times New Roman" pitchFamily="18" charset="0"/>
              </a:rPr>
              <a:t>-EMC MERS-</a:t>
            </a:r>
            <a:r>
              <a:rPr lang="fr-CA" sz="1600" dirty="0" err="1" smtClean="0">
                <a:latin typeface="Times New Roman" pitchFamily="18" charset="0"/>
                <a:cs typeface="Times New Roman" pitchFamily="18" charset="0"/>
              </a:rPr>
              <a:t>CoV</a:t>
            </a:r>
            <a:r>
              <a:rPr lang="fr-CA" sz="1600" dirty="0" smtClean="0">
                <a:latin typeface="Times New Roman" pitchFamily="18" charset="0"/>
                <a:cs typeface="Times New Roman" pitchFamily="18" charset="0"/>
              </a:rPr>
              <a:t>)</a:t>
            </a:r>
            <a:endParaRPr lang="fr-CA" sz="1600" dirty="0">
              <a:latin typeface="Times New Roman" pitchFamily="18" charset="0"/>
              <a:cs typeface="Times New Roman" pitchFamily="18" charset="0"/>
            </a:endParaRPr>
          </a:p>
        </p:txBody>
      </p:sp>
      <p:sp>
        <p:nvSpPr>
          <p:cNvPr id="5" name="Rectangle 4"/>
          <p:cNvSpPr/>
          <p:nvPr/>
        </p:nvSpPr>
        <p:spPr>
          <a:xfrm>
            <a:off x="1" y="6270165"/>
            <a:ext cx="10801350" cy="584775"/>
          </a:xfrm>
          <a:prstGeom prst="rect">
            <a:avLst/>
          </a:prstGeom>
        </p:spPr>
        <p:txBody>
          <a:bodyPr wrap="square">
            <a:spAutoFit/>
          </a:bodyPr>
          <a:lstStyle/>
          <a:p>
            <a:r>
              <a:rPr lang="en-CA" sz="1600" i="1" dirty="0" err="1" smtClean="0">
                <a:latin typeface="Times New Roman" pitchFamily="18" charset="0"/>
                <a:cs typeface="Times New Roman" pitchFamily="18" charset="0"/>
              </a:rPr>
              <a:t>Grifoni</a:t>
            </a:r>
            <a:r>
              <a:rPr lang="en-CA" sz="1600" i="1" dirty="0" smtClean="0">
                <a:latin typeface="Times New Roman" pitchFamily="18" charset="0"/>
                <a:cs typeface="Times New Roman" pitchFamily="18" charset="0"/>
              </a:rPr>
              <a:t> A, Sidney </a:t>
            </a:r>
            <a:r>
              <a:rPr lang="en-CA" sz="1600" i="1" dirty="0" err="1" smtClean="0">
                <a:latin typeface="Times New Roman" pitchFamily="18" charset="0"/>
                <a:cs typeface="Times New Roman" pitchFamily="18" charset="0"/>
              </a:rPr>
              <a:t>J,Zhang</a:t>
            </a:r>
            <a:r>
              <a:rPr lang="en-CA" sz="1600" i="1" dirty="0" smtClean="0">
                <a:latin typeface="Times New Roman" pitchFamily="18" charset="0"/>
                <a:cs typeface="Times New Roman" pitchFamily="18" charset="0"/>
              </a:rPr>
              <a:t> Y, </a:t>
            </a:r>
            <a:r>
              <a:rPr lang="en-CA" sz="1600" i="1" dirty="0" err="1" smtClean="0">
                <a:latin typeface="Times New Roman" pitchFamily="18" charset="0"/>
                <a:cs typeface="Times New Roman" pitchFamily="18" charset="0"/>
              </a:rPr>
              <a:t>Scheuermann</a:t>
            </a:r>
            <a:r>
              <a:rPr lang="en-CA" sz="1600" i="1" dirty="0" smtClean="0">
                <a:latin typeface="Times New Roman" pitchFamily="18" charset="0"/>
                <a:cs typeface="Times New Roman" pitchFamily="18" charset="0"/>
              </a:rPr>
              <a:t> RH, Peters B, </a:t>
            </a:r>
            <a:r>
              <a:rPr lang="en-CA" sz="1600" i="1" dirty="0" err="1" smtClean="0">
                <a:latin typeface="Times New Roman" pitchFamily="18" charset="0"/>
                <a:cs typeface="Times New Roman" pitchFamily="18" charset="0"/>
              </a:rPr>
              <a:t>Sette</a:t>
            </a:r>
            <a:r>
              <a:rPr lang="en-CA" sz="1600" i="1" dirty="0" smtClean="0">
                <a:latin typeface="Times New Roman" pitchFamily="18" charset="0"/>
                <a:cs typeface="Times New Roman" pitchFamily="18" charset="0"/>
              </a:rPr>
              <a:t> A, </a:t>
            </a:r>
            <a:r>
              <a:rPr lang="en-CA" sz="1600" i="1" dirty="0">
                <a:latin typeface="Times New Roman" pitchFamily="18" charset="0"/>
                <a:cs typeface="Times New Roman" pitchFamily="18" charset="0"/>
              </a:rPr>
              <a:t>A Sequence Homology and </a:t>
            </a:r>
            <a:r>
              <a:rPr lang="en-CA" sz="1600" i="1" dirty="0" err="1">
                <a:latin typeface="Times New Roman" pitchFamily="18" charset="0"/>
                <a:cs typeface="Times New Roman" pitchFamily="18" charset="0"/>
              </a:rPr>
              <a:t>Bioinformatic</a:t>
            </a:r>
            <a:r>
              <a:rPr lang="en-CA" sz="1600" i="1" dirty="0">
                <a:latin typeface="Times New Roman" pitchFamily="18" charset="0"/>
                <a:cs typeface="Times New Roman" pitchFamily="18" charset="0"/>
              </a:rPr>
              <a:t> Approach Can Predict Candidate Targets for Immune Responses to </a:t>
            </a:r>
            <a:r>
              <a:rPr lang="en-CA" sz="1600" i="1" dirty="0" smtClean="0">
                <a:latin typeface="Times New Roman" pitchFamily="18" charset="0"/>
                <a:cs typeface="Times New Roman" pitchFamily="18" charset="0"/>
              </a:rPr>
              <a:t>SARS-CoV-2, Cell Host &amp;</a:t>
            </a:r>
            <a:r>
              <a:rPr lang="en-CA" sz="1600" i="1" dirty="0" smtClean="0">
                <a:latin typeface="Times New Roman" pitchFamily="18" charset="0"/>
                <a:cs typeface="Times New Roman" pitchFamily="18" charset="0"/>
              </a:rPr>
              <a:t>Microbes</a:t>
            </a:r>
            <a:r>
              <a:rPr lang="en-CA" sz="1600" i="1" dirty="0" smtClean="0">
                <a:latin typeface="Times New Roman" pitchFamily="18" charset="0"/>
                <a:cs typeface="Times New Roman" pitchFamily="18" charset="0"/>
              </a:rPr>
              <a:t>, 2020 (27):671-680</a:t>
            </a:r>
            <a:endParaRPr lang="en-CA" sz="1600" i="1" dirty="0">
              <a:latin typeface="Times New Roman" pitchFamily="18" charset="0"/>
              <a:cs typeface="Times New Roman" pitchFamily="18" charset="0"/>
            </a:endParaRPr>
          </a:p>
        </p:txBody>
      </p:sp>
      <p:sp>
        <p:nvSpPr>
          <p:cNvPr id="15" name="Rectangle 5"/>
          <p:cNvSpPr>
            <a:spLocks noChangeArrowheads="1"/>
          </p:cNvSpPr>
          <p:nvPr/>
        </p:nvSpPr>
        <p:spPr bwMode="auto">
          <a:xfrm>
            <a:off x="1" y="2777001"/>
            <a:ext cx="10801349" cy="2946337"/>
          </a:xfrm>
          <a:prstGeom prst="rect">
            <a:avLst/>
          </a:prstGeom>
          <a:noFill/>
          <a:ln w="9525">
            <a:noFill/>
            <a:miter lim="800000"/>
            <a:headEnd/>
            <a:tailEnd/>
          </a:ln>
          <a:effectLst/>
        </p:spPr>
        <p:txBody>
          <a:bodyPr vert="horz" wrap="square" lIns="91440" tIns="-53958"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tabLst/>
            </a:pPr>
            <a:r>
              <a:rPr kumimoji="0" lang="fr-FR" sz="2600" u="none" strike="noStrike" cap="none" normalizeH="0" baseline="0" dirty="0" smtClean="0">
                <a:ln>
                  <a:noFill/>
                </a:ln>
                <a:effectLst/>
                <a:latin typeface="Times New Roman" pitchFamily="18" charset="0"/>
                <a:ea typeface="Courier New" pitchFamily="49" charset="0"/>
                <a:cs typeface="Times New Roman" pitchFamily="18" charset="0"/>
              </a:rPr>
              <a:t>SRAS-CoV2</a:t>
            </a:r>
            <a:r>
              <a:rPr kumimoji="0" lang="fr-FR" sz="2600" u="none" strike="noStrike" cap="none" normalizeH="0" dirty="0" smtClean="0">
                <a:ln>
                  <a:noFill/>
                </a:ln>
                <a:effectLst/>
                <a:latin typeface="Times New Roman" pitchFamily="18" charset="0"/>
                <a:ea typeface="Courier New" pitchFamily="49" charset="0"/>
                <a:cs typeface="Times New Roman" pitchFamily="18" charset="0"/>
              </a:rPr>
              <a:t> : virus saisonnier </a:t>
            </a:r>
          </a:p>
          <a:p>
            <a:pPr marR="0" lvl="0" algn="just" defTabSz="914400" rtl="0" eaLnBrk="1" fontAlgn="base" latinLnBrk="0" hangingPunct="1">
              <a:lnSpc>
                <a:spcPct val="100000"/>
              </a:lnSpc>
              <a:spcBef>
                <a:spcPct val="0"/>
              </a:spcBef>
              <a:spcAft>
                <a:spcPct val="0"/>
              </a:spcAft>
              <a:buClrTx/>
              <a:buSzTx/>
              <a:tabLst/>
            </a:pPr>
            <a:endParaRPr kumimoji="0" lang="fr-FR" sz="1200" u="none" strike="noStrike" cap="none" normalizeH="0" dirty="0" smtClean="0">
              <a:ln>
                <a:noFill/>
              </a:ln>
              <a:effectLst/>
              <a:latin typeface="Times New Roman" pitchFamily="18" charset="0"/>
              <a:ea typeface="Courier New" pitchFamily="49" charset="0"/>
              <a:cs typeface="Times New Roman" pitchFamily="18" charset="0"/>
            </a:endParaRPr>
          </a:p>
          <a:p>
            <a:pPr marR="0" lvl="0" algn="just" defTabSz="914400" rtl="0" eaLnBrk="1" fontAlgn="base" latinLnBrk="0" hangingPunct="1">
              <a:lnSpc>
                <a:spcPct val="100000"/>
              </a:lnSpc>
              <a:spcBef>
                <a:spcPct val="0"/>
              </a:spcBef>
              <a:spcAft>
                <a:spcPct val="0"/>
              </a:spcAft>
              <a:buClrTx/>
              <a:buSzTx/>
              <a:tabLst/>
            </a:pPr>
            <a:r>
              <a:rPr lang="fr-FR" sz="2600" dirty="0" smtClean="0">
                <a:latin typeface="Times New Roman" pitchFamily="18" charset="0"/>
                <a:ea typeface="Courier New" pitchFamily="49" charset="0"/>
                <a:cs typeface="Times New Roman" pitchFamily="18" charset="0"/>
              </a:rPr>
              <a:t>   - a </a:t>
            </a:r>
            <a:r>
              <a:rPr kumimoji="0" lang="fr-FR" sz="2600" u="none" strike="noStrike" cap="none" normalizeH="0" dirty="0" smtClean="0">
                <a:ln>
                  <a:noFill/>
                </a:ln>
                <a:effectLst/>
                <a:latin typeface="Times New Roman" pitchFamily="18" charset="0"/>
                <a:ea typeface="Courier New" pitchFamily="49" charset="0"/>
                <a:cs typeface="Times New Roman" pitchFamily="18" charset="0"/>
              </a:rPr>
              <a:t>muté énormément</a:t>
            </a:r>
          </a:p>
          <a:p>
            <a:pPr marR="0" lvl="0" algn="just" defTabSz="914400" rtl="0" eaLnBrk="1" fontAlgn="base" latinLnBrk="0" hangingPunct="1">
              <a:lnSpc>
                <a:spcPct val="100000"/>
              </a:lnSpc>
              <a:spcBef>
                <a:spcPct val="0"/>
              </a:spcBef>
              <a:spcAft>
                <a:spcPct val="0"/>
              </a:spcAft>
              <a:buClrTx/>
              <a:buSzTx/>
              <a:tabLst/>
            </a:pPr>
            <a:endParaRPr kumimoji="0" lang="fr-FR" sz="1200" u="none" strike="noStrike" cap="none" normalizeH="0" dirty="0" smtClean="0">
              <a:ln>
                <a:noFill/>
              </a:ln>
              <a:effectLst/>
              <a:latin typeface="Times New Roman" pitchFamily="18" charset="0"/>
              <a:ea typeface="Courier New" pitchFamily="49" charset="0"/>
              <a:cs typeface="Times New Roman" pitchFamily="18" charset="0"/>
            </a:endParaRPr>
          </a:p>
          <a:p>
            <a:pPr marR="0" lvl="0" algn="just" defTabSz="914400" rtl="0" eaLnBrk="1" fontAlgn="base" latinLnBrk="0" hangingPunct="1">
              <a:lnSpc>
                <a:spcPct val="100000"/>
              </a:lnSpc>
              <a:spcBef>
                <a:spcPct val="0"/>
              </a:spcBef>
              <a:spcAft>
                <a:spcPct val="0"/>
              </a:spcAft>
              <a:buClrTx/>
              <a:buSzTx/>
              <a:tabLst/>
            </a:pPr>
            <a:r>
              <a:rPr lang="fr-FR" sz="2600" dirty="0" smtClean="0">
                <a:latin typeface="Times New Roman" pitchFamily="18" charset="0"/>
                <a:ea typeface="Courier New" pitchFamily="49" charset="0"/>
                <a:cs typeface="Times New Roman" pitchFamily="18" charset="0"/>
              </a:rPr>
              <a:t>   - </a:t>
            </a:r>
            <a:r>
              <a:rPr kumimoji="0" lang="fr-FR" sz="2600" u="none" strike="noStrike" cap="none" normalizeH="0" dirty="0" smtClean="0">
                <a:ln>
                  <a:noFill/>
                </a:ln>
                <a:effectLst/>
                <a:latin typeface="Times New Roman" pitchFamily="18" charset="0"/>
                <a:ea typeface="Courier New" pitchFamily="49" charset="0"/>
                <a:cs typeface="Times New Roman" pitchFamily="18" charset="0"/>
              </a:rPr>
              <a:t>va perdre de la virulence </a:t>
            </a:r>
          </a:p>
          <a:p>
            <a:pPr marR="0" lvl="0" algn="just" defTabSz="914400" rtl="0" eaLnBrk="1" fontAlgn="base" latinLnBrk="0" hangingPunct="1">
              <a:lnSpc>
                <a:spcPct val="100000"/>
              </a:lnSpc>
              <a:spcBef>
                <a:spcPct val="0"/>
              </a:spcBef>
              <a:spcAft>
                <a:spcPct val="0"/>
              </a:spcAft>
              <a:buClrTx/>
              <a:buSzTx/>
              <a:tabLst/>
            </a:pPr>
            <a:endParaRPr kumimoji="0" lang="fr-FR" sz="1200" u="none" strike="noStrike" cap="none" normalizeH="0" dirty="0" smtClean="0">
              <a:ln>
                <a:noFill/>
              </a:ln>
              <a:effectLst/>
              <a:latin typeface="Times New Roman" pitchFamily="18" charset="0"/>
              <a:ea typeface="Courier New" pitchFamily="49" charset="0"/>
              <a:cs typeface="Times New Roman" pitchFamily="18" charset="0"/>
            </a:endParaRPr>
          </a:p>
          <a:p>
            <a:pPr marR="0" lvl="0" algn="just" defTabSz="914400" rtl="0" eaLnBrk="1" fontAlgn="base" latinLnBrk="0" hangingPunct="1">
              <a:lnSpc>
                <a:spcPct val="100000"/>
              </a:lnSpc>
              <a:spcBef>
                <a:spcPct val="0"/>
              </a:spcBef>
              <a:spcAft>
                <a:spcPct val="0"/>
              </a:spcAft>
              <a:buClrTx/>
              <a:buSzTx/>
              <a:tabLst/>
            </a:pPr>
            <a:r>
              <a:rPr lang="fr-FR" sz="2600" dirty="0" smtClean="0">
                <a:latin typeface="Times New Roman" pitchFamily="18" charset="0"/>
                <a:ea typeface="Courier New" pitchFamily="49" charset="0"/>
                <a:cs typeface="Times New Roman" pitchFamily="18" charset="0"/>
              </a:rPr>
              <a:t>   - </a:t>
            </a:r>
            <a:r>
              <a:rPr kumimoji="0" lang="fr-FR" sz="2600" u="none" strike="noStrike" cap="none" normalizeH="0" dirty="0" smtClean="0">
                <a:ln>
                  <a:noFill/>
                </a:ln>
                <a:effectLst/>
                <a:latin typeface="Times New Roman" pitchFamily="18" charset="0"/>
                <a:ea typeface="Courier New" pitchFamily="49" charset="0"/>
                <a:cs typeface="Times New Roman" pitchFamily="18" charset="0"/>
              </a:rPr>
              <a:t>disparaître comme tous les autres virus qui donnent le rhume</a:t>
            </a:r>
          </a:p>
          <a:p>
            <a:pPr marR="0" lvl="0" algn="just" defTabSz="914400" rtl="0" eaLnBrk="1" fontAlgn="base" latinLnBrk="0" hangingPunct="1">
              <a:lnSpc>
                <a:spcPct val="100000"/>
              </a:lnSpc>
              <a:spcBef>
                <a:spcPct val="0"/>
              </a:spcBef>
              <a:spcAft>
                <a:spcPct val="0"/>
              </a:spcAft>
              <a:buClrTx/>
              <a:buSzTx/>
              <a:tabLst/>
            </a:pPr>
            <a:endParaRPr kumimoji="0" lang="fr-FR" sz="2600" u="none" strike="noStrike" cap="none" normalizeH="0" dirty="0" smtClean="0">
              <a:ln>
                <a:noFill/>
              </a:ln>
              <a:effectLst/>
              <a:latin typeface="Times New Roman" pitchFamily="18" charset="0"/>
              <a:ea typeface="Courier New" pitchFamily="49" charset="0"/>
              <a:cs typeface="Times New Roman" pitchFamily="18" charset="0"/>
            </a:endParaRPr>
          </a:p>
          <a:p>
            <a:pPr marR="0" lvl="0" algn="just" defTabSz="914400" rtl="0" eaLnBrk="1" fontAlgn="base" latinLnBrk="0" hangingPunct="1">
              <a:lnSpc>
                <a:spcPct val="100000"/>
              </a:lnSpc>
              <a:spcBef>
                <a:spcPct val="0"/>
              </a:spcBef>
              <a:spcAft>
                <a:spcPct val="0"/>
              </a:spcAft>
              <a:buClrTx/>
              <a:buSzTx/>
              <a:tabLst/>
            </a:pPr>
            <a:r>
              <a:rPr lang="fr-FR" sz="2600" dirty="0" smtClean="0">
                <a:latin typeface="Times New Roman" pitchFamily="18" charset="0"/>
                <a:ea typeface="Courier New" pitchFamily="49" charset="0"/>
                <a:cs typeface="Times New Roman" pitchFamily="18" charset="0"/>
              </a:rPr>
              <a:t>Idem pour les coronavirus de chiens, de porcs, de vaches et de chats</a:t>
            </a:r>
            <a:r>
              <a:rPr kumimoji="0" lang="fr-FR" sz="2600" u="none" strike="noStrike" cap="none" normalizeH="0" dirty="0" smtClean="0">
                <a:ln>
                  <a:noFill/>
                </a:ln>
                <a:effectLst/>
                <a:latin typeface="Times New Roman" pitchFamily="18" charset="0"/>
                <a:ea typeface="Courier New" pitchFamily="49" charset="0"/>
                <a:cs typeface="Times New Roman" pitchFamily="18" charset="0"/>
              </a:rPr>
              <a:t> </a:t>
            </a:r>
          </a:p>
        </p:txBody>
      </p:sp>
    </p:spTree>
    <p:extLst>
      <p:ext uri="{BB962C8B-B14F-4D97-AF65-F5344CB8AC3E}">
        <p14:creationId xmlns:p14="http://schemas.microsoft.com/office/powerpoint/2010/main" val="349704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3953</TotalTime>
  <Words>1985</Words>
  <Application>Microsoft Office PowerPoint</Application>
  <PresentationFormat>Personnalisé</PresentationFormat>
  <Paragraphs>331</Paragraphs>
  <Slides>40</Slides>
  <Notes>40</Notes>
  <HiddenSlides>0</HiddenSlides>
  <MMClips>0</MMClips>
  <ScaleCrop>false</ScaleCrop>
  <HeadingPairs>
    <vt:vector size="4" baseType="variant">
      <vt:variant>
        <vt:lpstr>Thème</vt:lpstr>
      </vt:variant>
      <vt:variant>
        <vt:i4>1</vt:i4>
      </vt:variant>
      <vt:variant>
        <vt:lpstr>Titres des diapositives</vt:lpstr>
      </vt:variant>
      <vt:variant>
        <vt:i4>40</vt:i4>
      </vt:variant>
    </vt:vector>
  </HeadingPairs>
  <TitlesOfParts>
    <vt:vector size="41" baseType="lpstr">
      <vt:lpstr>Thème Office</vt:lpstr>
      <vt:lpstr>SRAS-CoV2 : Et si on scrutait comment le système  immunitaire agit?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Immunité anti-infectieuse Dr Gatien Lokossou, PhD</dc:title>
  <dc:creator>Marie, médiatrice de toutes les grâces</dc:creator>
  <cp:lastModifiedBy>JMJ</cp:lastModifiedBy>
  <cp:revision>1771</cp:revision>
  <cp:lastPrinted>2019-10-03T08:09:52Z</cp:lastPrinted>
  <dcterms:created xsi:type="dcterms:W3CDTF">2018-03-15T07:32:24Z</dcterms:created>
  <dcterms:modified xsi:type="dcterms:W3CDTF">2020-07-16T19:24:24Z</dcterms:modified>
</cp:coreProperties>
</file>