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4" r:id="rId3"/>
    <p:sldId id="267" r:id="rId4"/>
    <p:sldId id="273" r:id="rId5"/>
    <p:sldId id="274" r:id="rId6"/>
    <p:sldId id="275" r:id="rId7"/>
    <p:sldId id="277" r:id="rId8"/>
    <p:sldId id="319" r:id="rId9"/>
    <p:sldId id="257" r:id="rId10"/>
    <p:sldId id="278" r:id="rId11"/>
    <p:sldId id="279" r:id="rId12"/>
    <p:sldId id="328" r:id="rId13"/>
    <p:sldId id="329" r:id="rId14"/>
    <p:sldId id="330" r:id="rId15"/>
    <p:sldId id="332" r:id="rId16"/>
    <p:sldId id="331" r:id="rId17"/>
    <p:sldId id="333" r:id="rId18"/>
    <p:sldId id="320" r:id="rId19"/>
    <p:sldId id="258" r:id="rId20"/>
    <p:sldId id="266" r:id="rId21"/>
    <p:sldId id="327" r:id="rId22"/>
    <p:sldId id="334" r:id="rId23"/>
    <p:sldId id="339" r:id="rId24"/>
    <p:sldId id="335" r:id="rId25"/>
    <p:sldId id="337" r:id="rId26"/>
    <p:sldId id="336" r:id="rId27"/>
    <p:sldId id="306" r:id="rId28"/>
    <p:sldId id="340" r:id="rId29"/>
    <p:sldId id="301" r:id="rId30"/>
    <p:sldId id="302" r:id="rId31"/>
    <p:sldId id="303" r:id="rId32"/>
    <p:sldId id="292" r:id="rId33"/>
    <p:sldId id="341" r:id="rId34"/>
    <p:sldId id="294" r:id="rId35"/>
    <p:sldId id="288" r:id="rId36"/>
    <p:sldId id="289" r:id="rId37"/>
    <p:sldId id="305" r:id="rId38"/>
    <p:sldId id="296" r:id="rId39"/>
    <p:sldId id="297" r:id="rId40"/>
    <p:sldId id="295" r:id="rId41"/>
    <p:sldId id="259" r:id="rId42"/>
    <p:sldId id="260" r:id="rId43"/>
    <p:sldId id="261" r:id="rId44"/>
    <p:sldId id="262" r:id="rId45"/>
    <p:sldId id="264" r:id="rId46"/>
    <p:sldId id="265" r:id="rId47"/>
    <p:sldId id="309" r:id="rId48"/>
    <p:sldId id="342" r:id="rId49"/>
    <p:sldId id="32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D08CE-153A-5841-997F-A392FD366605}" type="datetimeFigureOut">
              <a:rPr lang="en-US" smtClean="0"/>
              <a:t>7/8/20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9D4C0-7396-E04D-83AC-A434988125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12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0502-02BD-0B4F-A946-897DE6F8CAEF}" type="datetimeFigureOut">
              <a:rPr lang="en-US" smtClean="0"/>
              <a:t>7/8/20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B60F-7139-5143-8930-250338E38D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62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interpelle dans les régions où sévit encore le paludisme, notamment le continent africain : l’</a:t>
            </a:r>
            <a:r>
              <a:rPr lang="fr-FR" dirty="0" err="1" smtClean="0"/>
              <a:t>Artemisia</a:t>
            </a:r>
            <a:r>
              <a:rPr lang="fr-FR" dirty="0" smtClean="0"/>
              <a:t> </a:t>
            </a:r>
            <a:r>
              <a:rPr lang="fr-FR" dirty="0" err="1" smtClean="0"/>
              <a:t>annua</a:t>
            </a:r>
            <a:r>
              <a:rPr lang="fr-FR" dirty="0" smtClean="0"/>
              <a:t> ()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B60F-7139-5143-8930-250338E38DA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L'analyse anti-VIH a été réalisée en utilisant un système cellulaire validé en testant chaque échantillon à différentes dilutions en triple.</a:t>
            </a:r>
            <a:br>
              <a:rPr lang="fr-FR" dirty="0" smtClean="0"/>
            </a:br>
            <a:r>
              <a:rPr lang="fr-FR" dirty="0" smtClean="0"/>
              <a:t>Les résultats expérimentaux ont été utilisés pour déterminer les valeurs IC50 pour chaque échantillon d'essai.</a:t>
            </a:r>
            <a:br>
              <a:rPr lang="fr-FR" dirty="0" smtClean="0"/>
            </a:br>
            <a:r>
              <a:rPr lang="fr-FR" dirty="0" smtClean="0"/>
              <a:t>Deux examens indépendants ont été effectués et, surtout, aucune cytotoxicité n'a été observée. Le format utilisé «</a:t>
            </a:r>
            <a:r>
              <a:rPr lang="fr-FR" dirty="0" err="1" smtClean="0"/>
              <a:t>iFIGS</a:t>
            </a:r>
            <a:r>
              <a:rPr lang="fr-FR" dirty="0" smtClean="0"/>
              <a:t>» (format d'infection de «stimulation génétique induite par fusion») (</a:t>
            </a:r>
            <a:r>
              <a:rPr lang="fr-FR" dirty="0" err="1" smtClean="0"/>
              <a:t>Klimkait</a:t>
            </a:r>
            <a:r>
              <a:rPr lang="fr-FR" dirty="0" smtClean="0"/>
              <a:t> et al., 1998) représente un système d'infection in vitro: des plasmides VIH-1 de pleine longueur définis produisent un virus infectieux après une transfection d'ADN chez l'homme. Cellules </a:t>
            </a:r>
            <a:r>
              <a:rPr lang="fr-FR" dirty="0" err="1" smtClean="0"/>
              <a:t>HeLa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6B60F-7139-5143-8930-250338E38DA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9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4489-6878-2D46-8258-A8A0336DDB27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51F-9B4F-544F-BE42-709E829FE9E3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44A9-DF16-2C45-8D33-694BE4FB7620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1CF1-C337-E146-86C7-43C2F963E0D1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1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5D17-4331-364E-8BCA-A6AEA19AD86F}" type="datetime1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B6D0-2C27-3842-BDAD-41CF080EE4C0}" type="datetime1">
              <a:rPr lang="en-US" smtClean="0"/>
              <a:t>7/8/20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26BD-894C-6D4A-8A1D-CB821670E9E8}" type="datetime1">
              <a:rPr lang="en-US" smtClean="0"/>
              <a:t>7/8/20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12-2079-7143-B16D-2748D0EF6415}" type="datetime1">
              <a:rPr lang="en-US" smtClean="0"/>
              <a:t>7/8/20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7E42-B29E-D042-A84D-D6B5A81CDC29}" type="datetime1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4C4E-AE68-E34A-A369-4E184A854491}" type="datetime1">
              <a:rPr lang="en-US" smtClean="0"/>
              <a:t>7/8/20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9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D00E-4594-B745-BDF9-075607035AA9}" type="datetime1">
              <a:rPr lang="en-US" smtClean="0"/>
              <a:t>7/8/20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B607-7E57-524A-A2C7-A3C202374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lassroom.google.com/invite/accept_token/MTI3OTk1MDAxNjQ0?role=2&amp;t=cvubk7ffqurqz6o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ter-culturel.net/?page=pdf&amp;id_document=1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6429"/>
            <a:ext cx="7772400" cy="2014021"/>
          </a:xfrm>
        </p:spPr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La plante </a:t>
            </a:r>
            <a:r>
              <a:rPr lang="fr-FR" dirty="0" err="1">
                <a:hlinkClick r:id="rId2"/>
              </a:rPr>
              <a:t>Artemisia</a:t>
            </a:r>
            <a:r>
              <a:rPr lang="fr-FR" dirty="0">
                <a:hlinkClick r:id="rId2"/>
              </a:rPr>
              <a:t> dans la lutte contre la </a:t>
            </a:r>
            <a:r>
              <a:rPr lang="fr-FR" dirty="0" err="1">
                <a:hlinkClick r:id="rId2"/>
              </a:rPr>
              <a:t>Covid</a:t>
            </a:r>
            <a:r>
              <a:rPr lang="fr-FR" dirty="0">
                <a:hlinkClick r:id="rId2"/>
              </a:rPr>
              <a:t> 19 : Mythes et Réalités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MCA Doumbo Safiatou Niaré MD, PhD</a:t>
            </a:r>
          </a:p>
          <a:p>
            <a:r>
              <a:rPr lang="en-US" dirty="0" err="1" smtClean="0"/>
              <a:t>Parasitologie-Mycologie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FMOS/USTTB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1309-6153-3249-BC86-B0D3B266EA24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l'artémisinine une bombe intelligente pour le canc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80963"/>
            <a:ext cx="17907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'Artémisinine, traitement naturel | Artemisia annu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69"/>
            <a:ext cx="1867267" cy="130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37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Artemisinine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dirty="0" smtClean="0"/>
              <a:t>&gt; 400 </a:t>
            </a:r>
            <a:r>
              <a:rPr lang="fr-FR" dirty="0"/>
              <a:t>espèces d’</a:t>
            </a:r>
            <a:r>
              <a:rPr lang="fr-FR" dirty="0" err="1"/>
              <a:t>Artemisia</a:t>
            </a:r>
            <a:r>
              <a:rPr lang="fr-FR" dirty="0"/>
              <a:t> dans le monde, 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i="1" dirty="0"/>
              <a:t> </a:t>
            </a:r>
            <a:r>
              <a:rPr lang="fr-FR" i="1" dirty="0" smtClean="0"/>
              <a:t>: </a:t>
            </a:r>
            <a:r>
              <a:rPr lang="fr-FR" dirty="0" smtClean="0"/>
              <a:t>nom </a:t>
            </a:r>
            <a:r>
              <a:rPr lang="fr-FR" dirty="0"/>
              <a:t>latin scientifique, armoise annuelle en </a:t>
            </a:r>
            <a:r>
              <a:rPr lang="fr-FR" dirty="0" smtClean="0"/>
              <a:t>français</a:t>
            </a:r>
          </a:p>
          <a:p>
            <a:pPr>
              <a:buFont typeface="Wingdings" charset="2"/>
              <a:buChar char="v"/>
            </a:pP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/>
              <a:t> </a:t>
            </a:r>
            <a:r>
              <a:rPr lang="fr-FR" dirty="0" smtClean="0"/>
              <a:t>Organisation </a:t>
            </a:r>
            <a:r>
              <a:rPr lang="fr-FR" dirty="0"/>
              <a:t>mondiale de la santé (OMS</a:t>
            </a:r>
            <a:r>
              <a:rPr lang="fr-FR" dirty="0" smtClean="0"/>
              <a:t>)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</a:p>
          <a:p>
            <a:pPr marL="0" indent="0">
              <a:buNone/>
            </a:pPr>
            <a:r>
              <a:rPr lang="fr-FR" dirty="0" smtClean="0"/>
              <a:t>la plante </a:t>
            </a:r>
            <a:r>
              <a:rPr lang="fr-FR" i="1" dirty="0" smtClean="0"/>
              <a:t>"tire </a:t>
            </a:r>
            <a:r>
              <a:rPr lang="fr-FR" i="1" dirty="0"/>
              <a:t>son nom du fait qu’il s’agit du seul membre du genre à présenter un cycle annuel"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Artemisinine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fr-FR" dirty="0" smtClean="0"/>
              <a:t>Chine: inscrite </a:t>
            </a:r>
            <a:r>
              <a:rPr lang="fr-FR" dirty="0"/>
              <a:t>dans la pharmacopée depuis 2 000 ans pour ses propriétés curatives contre la fièvre et le paludisme</a:t>
            </a:r>
            <a:r>
              <a:rPr lang="fr-FR" dirty="0" smtClean="0"/>
              <a:t>.</a:t>
            </a:r>
          </a:p>
          <a:p>
            <a:pPr algn="just">
              <a:buFont typeface="Wingdings" charset="2"/>
              <a:buChar char="v"/>
            </a:pPr>
            <a:r>
              <a:rPr lang="fr-FR" dirty="0"/>
              <a:t>P</a:t>
            </a:r>
            <a:r>
              <a:rPr lang="fr-FR" dirty="0" smtClean="0"/>
              <a:t>eu </a:t>
            </a:r>
            <a:r>
              <a:rPr lang="fr-FR" dirty="0"/>
              <a:t>à peu conquis le reste du monde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fr-FR" dirty="0" smtClean="0"/>
              <a:t>Kenya -Madagascar </a:t>
            </a:r>
            <a:r>
              <a:rPr lang="fr-FR" dirty="0"/>
              <a:t>comptent parmi les principaux producteurs de la plante médicinale en </a:t>
            </a:r>
            <a:r>
              <a:rPr lang="fr-FR" dirty="0" smtClean="0"/>
              <a:t>Afrique</a:t>
            </a:r>
            <a:r>
              <a:rPr lang="fr-F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091"/>
            <a:ext cx="8229600" cy="793618"/>
          </a:xfrm>
        </p:spPr>
        <p:txBody>
          <a:bodyPr/>
          <a:lstStyle/>
          <a:p>
            <a:r>
              <a:rPr lang="en-US" i="1" dirty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0" y="793618"/>
            <a:ext cx="8771049" cy="606438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fr-FR" dirty="0" smtClean="0"/>
              <a:t>ARTEMISININE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Siècle </a:t>
            </a:r>
            <a:r>
              <a:rPr lang="en-US" dirty="0" err="1" smtClean="0"/>
              <a:t>d’utilisation</a:t>
            </a:r>
            <a:r>
              <a:rPr lang="en-US" dirty="0" smtClean="0"/>
              <a:t> en chine</a:t>
            </a:r>
          </a:p>
          <a:p>
            <a:pPr>
              <a:buFont typeface="Wingdings" charset="2"/>
              <a:buChar char="Ø"/>
            </a:pPr>
            <a:r>
              <a:rPr lang="en-US" i="1" dirty="0" smtClean="0"/>
              <a:t>Artemisia </a:t>
            </a:r>
            <a:r>
              <a:rPr lang="en-US" i="1" dirty="0" err="1" smtClean="0"/>
              <a:t>annua</a:t>
            </a:r>
            <a:r>
              <a:rPr lang="en-US" i="1" dirty="0" smtClean="0"/>
              <a:t> </a:t>
            </a:r>
            <a:r>
              <a:rPr lang="en-US" dirty="0" smtClean="0"/>
              <a:t>a </a:t>
            </a:r>
            <a:r>
              <a:rPr lang="en-US" dirty="0" err="1" smtClean="0"/>
              <a:t>été</a:t>
            </a:r>
            <a:r>
              <a:rPr lang="en-US" dirty="0" smtClean="0"/>
              <a:t> "</a:t>
            </a:r>
            <a:r>
              <a:rPr lang="en-US" dirty="0" err="1" smtClean="0"/>
              <a:t>redécouverte</a:t>
            </a:r>
            <a:r>
              <a:rPr lang="en-US" dirty="0" smtClean="0"/>
              <a:t>"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>
                <a:solidFill>
                  <a:srgbClr val="0070C0"/>
                </a:solidFill>
              </a:rPr>
              <a:t>guerre du Vietnam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/>
              <a:t>En 2015 </a:t>
            </a:r>
            <a:r>
              <a:rPr lang="en-US" sz="3200" dirty="0" err="1" smtClean="0"/>
              <a:t>Youyou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 1er 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Prix Nobel </a:t>
            </a:r>
            <a:r>
              <a:rPr lang="en-US" sz="3200" dirty="0" smtClean="0">
                <a:sym typeface="Wingdings"/>
              </a:rPr>
              <a:t>de la </a:t>
            </a:r>
            <a:r>
              <a:rPr lang="en-US" sz="3200" dirty="0" err="1" smtClean="0">
                <a:sym typeface="Wingdings"/>
              </a:rPr>
              <a:t>médecine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chinoise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smtClean="0"/>
              <a:t> pour </a:t>
            </a:r>
            <a:r>
              <a:rPr lang="en-US" sz="3200" dirty="0" err="1" smtClean="0"/>
              <a:t>avoir</a:t>
            </a:r>
            <a:r>
              <a:rPr lang="en-US" sz="3200" dirty="0" smtClean="0"/>
              <a:t> </a:t>
            </a:r>
            <a:r>
              <a:rPr lang="en-US" sz="3200" dirty="0" err="1" smtClean="0"/>
              <a:t>démontré</a:t>
            </a:r>
            <a:r>
              <a:rPr lang="en-US" sz="3200" dirty="0" smtClean="0"/>
              <a:t> </a:t>
            </a:r>
            <a:r>
              <a:rPr lang="en-US" sz="3200" dirty="0" err="1" smtClean="0"/>
              <a:t>l'efficacité</a:t>
            </a:r>
            <a:r>
              <a:rPr lang="en-US" sz="3200" dirty="0" smtClean="0"/>
              <a:t> </a:t>
            </a:r>
            <a:r>
              <a:rPr lang="en-US" sz="3200" dirty="0" err="1" smtClean="0"/>
              <a:t>d'une</a:t>
            </a:r>
            <a:r>
              <a:rPr lang="en-US" sz="3200" dirty="0" smtClean="0"/>
              <a:t> substance </a:t>
            </a:r>
            <a:r>
              <a:rPr lang="en-US" sz="3200" dirty="0" err="1" smtClean="0"/>
              <a:t>extraite</a:t>
            </a:r>
            <a:r>
              <a:rPr lang="en-US" sz="3200" dirty="0" smtClean="0"/>
              <a:t> de </a:t>
            </a:r>
            <a:r>
              <a:rPr lang="en-US" sz="3200" dirty="0" err="1" smtClean="0"/>
              <a:t>l'artémisinine</a:t>
            </a:r>
            <a:r>
              <a:rPr lang="en-US" sz="3200" dirty="0" smtClean="0"/>
              <a:t>, </a:t>
            </a:r>
            <a:r>
              <a:rPr lang="en-US" sz="3200" dirty="0" err="1" smtClean="0"/>
              <a:t>dans</a:t>
            </a:r>
            <a:r>
              <a:rPr lang="en-US" sz="3200" dirty="0" smtClean="0"/>
              <a:t> les </a:t>
            </a:r>
            <a:r>
              <a:rPr lang="en-US" sz="3200" dirty="0" err="1" smtClean="0">
                <a:solidFill>
                  <a:srgbClr val="FF0000"/>
                </a:solidFill>
              </a:rPr>
              <a:t>traitements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antipaludéens</a:t>
            </a:r>
            <a:r>
              <a:rPr lang="en-US" sz="3200" dirty="0" smtClean="0"/>
              <a:t>. </a:t>
            </a:r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FD9D-F169-9E47-82B0-0AF4924CB238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93"/>
          </a:xfrm>
        </p:spPr>
        <p:txBody>
          <a:bodyPr/>
          <a:lstStyle/>
          <a:p>
            <a:r>
              <a:rPr lang="en-US" i="1" dirty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107832"/>
            <a:ext cx="8880231" cy="524851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err="1"/>
              <a:t>A</a:t>
            </a:r>
            <a:r>
              <a:rPr lang="fr-FR" dirty="0" err="1" smtClean="0"/>
              <a:t>rtémisinine</a:t>
            </a:r>
            <a:r>
              <a:rPr lang="fr-FR" dirty="0" smtClean="0"/>
              <a:t> </a:t>
            </a:r>
            <a:r>
              <a:rPr lang="fr-FR" dirty="0"/>
              <a:t>est </a:t>
            </a:r>
            <a:r>
              <a:rPr lang="fr-FR" dirty="0" smtClean="0"/>
              <a:t>une </a:t>
            </a:r>
            <a:r>
              <a:rPr lang="fr-FR" dirty="0" smtClean="0">
                <a:solidFill>
                  <a:srgbClr val="FF0000"/>
                </a:solidFill>
              </a:rPr>
              <a:t>Lactone </a:t>
            </a:r>
            <a:r>
              <a:rPr lang="fr-FR" dirty="0" err="1" smtClean="0">
                <a:solidFill>
                  <a:srgbClr val="FF0000"/>
                </a:solidFill>
              </a:rPr>
              <a:t>sesquiterpénique</a:t>
            </a:r>
            <a:r>
              <a:rPr lang="fr-FR" dirty="0"/>
              <a:t>  portant </a:t>
            </a:r>
            <a:r>
              <a:rPr lang="fr-FR" dirty="0" smtClean="0"/>
              <a:t>un </a:t>
            </a:r>
            <a:r>
              <a:rPr lang="fr-FR" dirty="0" smtClean="0">
                <a:solidFill>
                  <a:srgbClr val="FF0000"/>
                </a:solidFill>
              </a:rPr>
              <a:t>groupe </a:t>
            </a:r>
            <a:r>
              <a:rPr lang="fr-FR" dirty="0" err="1" smtClean="0">
                <a:solidFill>
                  <a:srgbClr val="FF0000"/>
                </a:solidFill>
              </a:rPr>
              <a:t>enperoxyde</a:t>
            </a:r>
            <a:r>
              <a:rPr lang="fr-FR" dirty="0"/>
              <a:t>  qui semble être la clé de son efficacité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 panose="05000000000000000000" pitchFamily="2" charset="2"/>
              </a:rPr>
              <a:t> Bloque </a:t>
            </a:r>
            <a:r>
              <a:rPr lang="fr-FR" dirty="0" smtClean="0"/>
              <a:t>une </a:t>
            </a:r>
            <a:r>
              <a:rPr lang="fr-FR" dirty="0" smtClean="0">
                <a:solidFill>
                  <a:srgbClr val="FF0000"/>
                </a:solidFill>
              </a:rPr>
              <a:t>Enzyme</a:t>
            </a:r>
            <a:r>
              <a:rPr lang="fr-FR" dirty="0"/>
              <a:t> </a:t>
            </a:r>
            <a:r>
              <a:rPr lang="fr-FR" dirty="0" smtClean="0"/>
              <a:t>(ATPase-Ca2</a:t>
            </a:r>
            <a:r>
              <a:rPr lang="fr-FR" dirty="0"/>
              <a:t>+ du </a:t>
            </a:r>
            <a:r>
              <a:rPr lang="fr-FR" dirty="0" smtClean="0"/>
              <a:t>parasite) une </a:t>
            </a:r>
            <a:r>
              <a:rPr lang="fr-FR" dirty="0"/>
              <a:t>protéine qui transporte </a:t>
            </a:r>
            <a:r>
              <a:rPr lang="fr-FR" dirty="0">
                <a:solidFill>
                  <a:srgbClr val="0070C0"/>
                </a:solidFill>
              </a:rPr>
              <a:t>l’ion calcium, Ca2+, </a:t>
            </a:r>
            <a:r>
              <a:rPr lang="fr-FR" dirty="0"/>
              <a:t>dans les organites </a:t>
            </a:r>
            <a:r>
              <a:rPr lang="fr-FR" dirty="0" smtClean="0"/>
              <a:t>intracellulaires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err="1"/>
              <a:t>A</a:t>
            </a:r>
            <a:r>
              <a:rPr lang="fr-FR" dirty="0" err="1" smtClean="0"/>
              <a:t>rtémisinine</a:t>
            </a:r>
            <a:r>
              <a:rPr lang="fr-FR" dirty="0" smtClean="0"/>
              <a:t> </a:t>
            </a:r>
            <a:r>
              <a:rPr lang="fr-FR" dirty="0"/>
              <a:t>conduirait </a:t>
            </a:r>
            <a:r>
              <a:rPr lang="fr-FR" dirty="0" smtClean="0"/>
              <a:t>ainsi à </a:t>
            </a:r>
            <a:r>
              <a:rPr lang="fr-FR" dirty="0"/>
              <a:t>la mort du parasite en inhibant cette protéine.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5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Elle est la base des médicaments </a:t>
            </a:r>
            <a:r>
              <a:rPr lang="fr-FR" dirty="0">
                <a:solidFill>
                  <a:srgbClr val="FF0000"/>
                </a:solidFill>
              </a:rPr>
              <a:t>antipaludiques</a:t>
            </a:r>
            <a:r>
              <a:rPr lang="fr-FR" dirty="0"/>
              <a:t>  les plus récents et actuellement les </a:t>
            </a:r>
            <a:r>
              <a:rPr lang="fr-FR" dirty="0">
                <a:solidFill>
                  <a:srgbClr val="FF0000"/>
                </a:solidFill>
              </a:rPr>
              <a:t>plus efficaces</a:t>
            </a:r>
            <a:r>
              <a:rPr lang="fr-FR" dirty="0"/>
              <a:t>. </a:t>
            </a: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Les essais cliniques de phase III  menés démontrent aussi sa bonne potentialité comme médicament pour traiter la </a:t>
            </a:r>
            <a:r>
              <a:rPr lang="fr-FR" dirty="0" err="1">
                <a:solidFill>
                  <a:srgbClr val="FF0000"/>
                </a:solidFill>
              </a:rPr>
              <a:t>Schistosomose</a:t>
            </a:r>
            <a:r>
              <a:rPr lang="fr-FR" dirty="0"/>
              <a:t> et de la </a:t>
            </a:r>
            <a:r>
              <a:rPr lang="fr-FR" dirty="0">
                <a:solidFill>
                  <a:srgbClr val="FF0000"/>
                </a:solidFill>
              </a:rPr>
              <a:t>distomatose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4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Autres utilisations: </a:t>
            </a:r>
            <a:r>
              <a:rPr lang="en-US" i="1" dirty="0" smtClean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16"/>
            <a:ext cx="8229600" cy="50007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Les vertus </a:t>
            </a:r>
            <a:r>
              <a:rPr lang="fr-FR" dirty="0"/>
              <a:t>de l’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dirty="0"/>
              <a:t> ne se limitent pas au paludisme. </a:t>
            </a: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Utilisée </a:t>
            </a:r>
            <a:r>
              <a:rPr lang="fr-FR" dirty="0"/>
              <a:t>en Chine lors de l</a:t>
            </a:r>
            <a:r>
              <a:rPr lang="fr-FR" dirty="0">
                <a:solidFill>
                  <a:srgbClr val="FF0000"/>
                </a:solidFill>
              </a:rPr>
              <a:t>’épidémie historique de Coronavirus de 2003, </a:t>
            </a:r>
            <a:r>
              <a:rPr lang="fr-FR" dirty="0"/>
              <a:t>et contre </a:t>
            </a:r>
            <a:r>
              <a:rPr lang="fr-FR" dirty="0">
                <a:solidFill>
                  <a:srgbClr val="0070C0"/>
                </a:solidFill>
              </a:rPr>
              <a:t>l’épidémie actuelle de Covid-19. </a:t>
            </a:r>
            <a:endParaRPr lang="fr-FR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Ainsi</a:t>
            </a:r>
            <a:r>
              <a:rPr lang="fr-FR" dirty="0"/>
              <a:t>, </a:t>
            </a:r>
            <a:r>
              <a:rPr lang="fr-FR" b="1" dirty="0">
                <a:solidFill>
                  <a:srgbClr val="0070C0"/>
                </a:solidFill>
              </a:rPr>
              <a:t>85 % des cas de Covid-19 </a:t>
            </a:r>
            <a:r>
              <a:rPr lang="fr-FR" b="1" dirty="0"/>
              <a:t>ont été traités avec des mélanges de plantes </a:t>
            </a:r>
            <a:r>
              <a:rPr lang="fr-FR" dirty="0"/>
              <a:t>en complément de la médecine </a:t>
            </a:r>
            <a:r>
              <a:rPr lang="fr-FR" dirty="0" smtClean="0"/>
              <a:t>occidentale.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i="1" dirty="0" err="1" smtClean="0"/>
              <a:t>Artemisia</a:t>
            </a:r>
            <a:r>
              <a:rPr lang="fr-FR" i="1" dirty="0" smtClean="0"/>
              <a:t> </a:t>
            </a:r>
            <a:r>
              <a:rPr lang="fr-FR" i="1" dirty="0" err="1"/>
              <a:t>annua</a:t>
            </a:r>
            <a:r>
              <a:rPr lang="fr-FR" dirty="0"/>
              <a:t> </a:t>
            </a:r>
            <a:r>
              <a:rPr lang="fr-FR" dirty="0" smtClean="0"/>
              <a:t>est conseillée dans les cas de symptômes </a:t>
            </a:r>
            <a:r>
              <a:rPr lang="fr-FR" dirty="0" smtClean="0">
                <a:solidFill>
                  <a:srgbClr val="0070C0"/>
                </a:solidFill>
              </a:rPr>
              <a:t>pulmonaires modérés</a:t>
            </a:r>
            <a:r>
              <a:rPr lang="fr-FR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Artemisia </a:t>
            </a:r>
            <a:r>
              <a:rPr lang="en-US" i="1" dirty="0" err="1" smtClean="0"/>
              <a:t>annua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traitement</a:t>
            </a:r>
            <a:r>
              <a:rPr lang="en-US" dirty="0" smtClean="0"/>
              <a:t> antiviral et </a:t>
            </a:r>
            <a:r>
              <a:rPr lang="en-US" dirty="0" err="1" smtClean="0"/>
              <a:t>anticancereux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52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Potentiel antiviral d’</a:t>
            </a:r>
            <a:r>
              <a:rPr lang="fr-FR" b="1" dirty="0" err="1"/>
              <a:t>Artemisia</a:t>
            </a:r>
            <a:r>
              <a:rPr lang="fr-FR" b="1" dirty="0"/>
              <a:t> </a:t>
            </a:r>
            <a:r>
              <a:rPr lang="fr-FR" b="1" dirty="0" err="1"/>
              <a:t>annua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Plusieurs </a:t>
            </a:r>
            <a:r>
              <a:rPr lang="fr-FR" dirty="0"/>
              <a:t>espèces d’</a:t>
            </a:r>
            <a:r>
              <a:rPr lang="fr-FR" dirty="0" err="1"/>
              <a:t>Artemisia</a:t>
            </a:r>
            <a:r>
              <a:rPr lang="fr-FR" dirty="0"/>
              <a:t> présentent des </a:t>
            </a:r>
            <a:r>
              <a:rPr lang="fr-FR" dirty="0">
                <a:solidFill>
                  <a:srgbClr val="FF0000"/>
                </a:solidFill>
              </a:rPr>
              <a:t>propriétés antivirales</a:t>
            </a:r>
            <a:r>
              <a:rPr lang="fr-FR" dirty="0"/>
              <a:t>. Ce phénomène a été décrit pour la première fois par une équipe de chercheurs indiens en </a:t>
            </a:r>
            <a:r>
              <a:rPr lang="fr-FR" dirty="0" smtClean="0"/>
              <a:t>1991: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0070C0"/>
                </a:solidFill>
              </a:rPr>
              <a:t>M.M</a:t>
            </a:r>
            <a:r>
              <a:rPr lang="fr-FR" sz="1600" dirty="0">
                <a:solidFill>
                  <a:srgbClr val="0070C0"/>
                </a:solidFill>
              </a:rPr>
              <a:t>. Abid Ali Khan, D.C. Jain, R.S. </a:t>
            </a:r>
            <a:r>
              <a:rPr lang="fr-FR" sz="1600" dirty="0" err="1">
                <a:solidFill>
                  <a:srgbClr val="0070C0"/>
                </a:solidFill>
              </a:rPr>
              <a:t>Bhakuni</a:t>
            </a:r>
            <a:r>
              <a:rPr lang="fr-FR" sz="1600" dirty="0">
                <a:solidFill>
                  <a:srgbClr val="0070C0"/>
                </a:solidFill>
              </a:rPr>
              <a:t>, </a:t>
            </a:r>
            <a:r>
              <a:rPr lang="fr-FR" sz="1600" dirty="0" err="1">
                <a:solidFill>
                  <a:srgbClr val="0070C0"/>
                </a:solidFill>
              </a:rPr>
              <a:t>Mohd</a:t>
            </a:r>
            <a:r>
              <a:rPr lang="fr-FR" sz="1600" dirty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Zaim</a:t>
            </a:r>
            <a:r>
              <a:rPr lang="en-US" sz="1600" dirty="0">
                <a:solidFill>
                  <a:srgbClr val="0070C0"/>
                </a:solidFill>
              </a:rPr>
              <a:t> and R.S. Thakur: </a:t>
            </a:r>
            <a:r>
              <a:rPr lang="en-US" sz="1600" b="1" dirty="0">
                <a:solidFill>
                  <a:srgbClr val="0070C0"/>
                </a:solidFill>
              </a:rPr>
              <a:t>Occurrence of some antiviral sterols in Artemisia </a:t>
            </a:r>
            <a:r>
              <a:rPr lang="en-US" sz="1600" b="1" dirty="0" err="1">
                <a:solidFill>
                  <a:srgbClr val="0070C0"/>
                </a:solidFill>
              </a:rPr>
              <a:t>annua</a:t>
            </a:r>
            <a:r>
              <a:rPr lang="en-US" sz="1600" dirty="0">
                <a:solidFill>
                  <a:srgbClr val="0070C0"/>
                </a:solidFill>
              </a:rPr>
              <a:t>: Plant Science (Ireland) 75, 161-165., </a:t>
            </a:r>
            <a:r>
              <a:rPr lang="en-US" sz="1600" dirty="0" smtClean="0">
                <a:solidFill>
                  <a:srgbClr val="0070C0"/>
                </a:solidFill>
              </a:rPr>
              <a:t>1991</a:t>
            </a:r>
          </a:p>
          <a:p>
            <a:pPr marL="400050" lvl="1" indent="0">
              <a:buNone/>
            </a:pPr>
            <a:r>
              <a:rPr lang="en-US" sz="1200" dirty="0" err="1">
                <a:solidFill>
                  <a:srgbClr val="00B0F0"/>
                </a:solidFill>
              </a:rPr>
              <a:t>Efferth</a:t>
            </a:r>
            <a:r>
              <a:rPr lang="en-US" sz="1200" dirty="0">
                <a:solidFill>
                  <a:srgbClr val="00B0F0"/>
                </a:solidFill>
              </a:rPr>
              <a:t> T, Romero MR, Wolf DG, </a:t>
            </a:r>
            <a:r>
              <a:rPr lang="en-US" sz="1200" dirty="0" err="1">
                <a:solidFill>
                  <a:srgbClr val="00B0F0"/>
                </a:solidFill>
              </a:rPr>
              <a:t>Stamminger</a:t>
            </a:r>
            <a:r>
              <a:rPr lang="en-US" sz="1200" dirty="0">
                <a:solidFill>
                  <a:srgbClr val="00B0F0"/>
                </a:solidFill>
              </a:rPr>
              <a:t> T, Marin. JJG, </a:t>
            </a:r>
            <a:r>
              <a:rPr lang="en-US" sz="1200" dirty="0" err="1">
                <a:solidFill>
                  <a:srgbClr val="00B0F0"/>
                </a:solidFill>
              </a:rPr>
              <a:t>Marschall</a:t>
            </a:r>
            <a:r>
              <a:rPr lang="en-US" sz="1200" dirty="0">
                <a:solidFill>
                  <a:srgbClr val="00B0F0"/>
                </a:solidFill>
              </a:rPr>
              <a:t> M</a:t>
            </a:r>
            <a:r>
              <a:rPr lang="en-US" sz="1200" dirty="0" smtClean="0">
                <a:solidFill>
                  <a:srgbClr val="00B0F0"/>
                </a:solidFill>
              </a:rPr>
              <a:t>., </a:t>
            </a:r>
            <a:r>
              <a:rPr lang="en-US" sz="1200" b="1" dirty="0" smtClean="0">
                <a:solidFill>
                  <a:srgbClr val="00B0F0"/>
                </a:solidFill>
              </a:rPr>
              <a:t>The </a:t>
            </a:r>
            <a:r>
              <a:rPr lang="en-US" sz="1200" b="1" dirty="0">
                <a:solidFill>
                  <a:srgbClr val="00B0F0"/>
                </a:solidFill>
              </a:rPr>
              <a:t>antiviral activities of artemisinin and </a:t>
            </a:r>
            <a:r>
              <a:rPr lang="en-US" sz="1200" b="1" dirty="0" err="1" smtClean="0">
                <a:solidFill>
                  <a:srgbClr val="00B0F0"/>
                </a:solidFill>
              </a:rPr>
              <a:t>artesunate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  <a:r>
              <a:rPr lang="en-US" sz="1200" dirty="0" err="1" smtClean="0">
                <a:solidFill>
                  <a:srgbClr val="00B0F0"/>
                </a:solidFill>
              </a:rPr>
              <a:t>Clin</a:t>
            </a:r>
            <a:r>
              <a:rPr lang="en-US" sz="1200" dirty="0" smtClean="0">
                <a:solidFill>
                  <a:srgbClr val="00B0F0"/>
                </a:solidFill>
              </a:rPr>
              <a:t> </a:t>
            </a:r>
            <a:r>
              <a:rPr lang="en-US" sz="1200" dirty="0">
                <a:solidFill>
                  <a:srgbClr val="00B0F0"/>
                </a:solidFill>
              </a:rPr>
              <a:t>Infect Dis. 2008 ; 47:804-11</a:t>
            </a:r>
            <a:endParaRPr lang="fr-FR" sz="1200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5256"/>
            <a:ext cx="9144000" cy="540109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P</a:t>
            </a:r>
            <a:r>
              <a:rPr lang="fr-FR" dirty="0" smtClean="0"/>
              <a:t>otentiel </a:t>
            </a:r>
            <a:r>
              <a:rPr lang="fr-FR" dirty="0"/>
              <a:t>antiviral de la plante prise sous forme de tisane ou de poudre </a:t>
            </a:r>
            <a:r>
              <a:rPr lang="fr-FR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/>
              <a:t>P</a:t>
            </a:r>
            <a:r>
              <a:rPr lang="fr-FR" dirty="0" smtClean="0"/>
              <a:t>otentiel </a:t>
            </a:r>
            <a:r>
              <a:rPr lang="fr-FR" dirty="0"/>
              <a:t>antiviral de certains de ses composés : </a:t>
            </a:r>
            <a:r>
              <a:rPr lang="fr-FR" dirty="0" err="1"/>
              <a:t>phytosterols</a:t>
            </a:r>
            <a:r>
              <a:rPr lang="fr-FR" dirty="0"/>
              <a:t>, </a:t>
            </a:r>
            <a:r>
              <a:rPr lang="fr-FR" dirty="0" err="1">
                <a:solidFill>
                  <a:srgbClr val="FF0000"/>
                </a:solidFill>
              </a:rPr>
              <a:t>quercetine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lutéoline</a:t>
            </a:r>
            <a:r>
              <a:rPr lang="fr-FR" dirty="0"/>
              <a:t>, β-</a:t>
            </a:r>
            <a:r>
              <a:rPr lang="fr-FR" dirty="0" err="1"/>
              <a:t>sitosterol</a:t>
            </a:r>
            <a:r>
              <a:rPr lang="fr-FR" dirty="0"/>
              <a:t>, </a:t>
            </a:r>
            <a:r>
              <a:rPr lang="fr-FR" dirty="0" err="1" smtClean="0"/>
              <a:t>stigmasterol</a:t>
            </a:r>
            <a:r>
              <a:rPr lang="fr-FR" dirty="0" smtClean="0"/>
              <a:t>:</a:t>
            </a:r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otentiel </a:t>
            </a:r>
            <a:r>
              <a:rPr lang="fr-FR" dirty="0" err="1" smtClean="0"/>
              <a:t>immunostimulateur</a:t>
            </a:r>
            <a:r>
              <a:rPr lang="fr-FR" dirty="0" smtClean="0"/>
              <a:t> </a:t>
            </a:r>
            <a:r>
              <a:rPr lang="fr-FR" dirty="0"/>
              <a:t>de la plante </a:t>
            </a:r>
            <a:r>
              <a:rPr lang="fr-FR" dirty="0" smtClean="0"/>
              <a:t>;</a:t>
            </a:r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dirty="0" smtClean="0"/>
              <a:t>Efficacité </a:t>
            </a:r>
            <a:r>
              <a:rPr lang="fr-FR" dirty="0"/>
              <a:t>de l’administration de décoctions médicinales </a:t>
            </a:r>
            <a:r>
              <a:rPr lang="fr-FR" dirty="0" smtClean="0"/>
              <a:t>en </a:t>
            </a:r>
            <a:r>
              <a:rPr lang="fr-FR" dirty="0"/>
              <a:t>complément de traitements conventionnels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atténuer </a:t>
            </a:r>
            <a:r>
              <a:rPr lang="fr-FR" dirty="0"/>
              <a:t>les </a:t>
            </a:r>
            <a:r>
              <a:rPr lang="fr-FR" dirty="0" smtClean="0"/>
              <a:t>symptômes;</a:t>
            </a:r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dirty="0" smtClean="0"/>
              <a:t>Absence </a:t>
            </a:r>
            <a:r>
              <a:rPr lang="fr-FR" dirty="0"/>
              <a:t>de toxicité de l’infusion ou de la poudre de la plante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637"/>
            <a:ext cx="8229600" cy="6003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90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55734" cy="47545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v"/>
            </a:pPr>
            <a:r>
              <a:rPr lang="fr-FR" dirty="0" smtClean="0">
                <a:latin typeface="Calibri" panose="020F0502020204030204" pitchFamily="34" charset="0"/>
                <a:cs typeface="Times New Roman"/>
              </a:rPr>
              <a:t>Président </a:t>
            </a:r>
            <a:r>
              <a:rPr lang="fr-FR" dirty="0">
                <a:latin typeface="Calibri" panose="020F0502020204030204" pitchFamily="34" charset="0"/>
                <a:cs typeface="Times New Roman"/>
              </a:rPr>
              <a:t>malgache </a:t>
            </a:r>
            <a:r>
              <a:rPr lang="fr-FR" b="1" dirty="0" err="1">
                <a:latin typeface="Calibri" panose="020F0502020204030204" pitchFamily="34" charset="0"/>
                <a:cs typeface="Times New Roman"/>
              </a:rPr>
              <a:t>Andry</a:t>
            </a:r>
            <a:r>
              <a:rPr lang="fr-FR" b="1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  <a:cs typeface="Times New Roman"/>
              </a:rPr>
              <a:t>Rajoelina</a:t>
            </a:r>
            <a:r>
              <a:rPr lang="fr-FR" b="1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fr-FR" b="1" dirty="0" smtClean="0">
                <a:latin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</a:t>
            </a:r>
            <a:r>
              <a:rPr lang="fr-FR" b="1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défenseurs les plus en vue de l'utilisation du remède à base de plantes contre le nouveau coronavirus</a:t>
            </a:r>
          </a:p>
          <a:p>
            <a:pPr algn="just">
              <a:buFont typeface="Wingdings" charset="2"/>
              <a:buChar char="v"/>
            </a:pPr>
            <a:endParaRPr lang="fr-FR" dirty="0" smtClean="0">
              <a:latin typeface="Calibri" panose="020F0502020204030204" pitchFamily="34" charset="0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fr-FR" dirty="0" smtClean="0">
                <a:latin typeface="Calibri" panose="020F0502020204030204" pitchFamily="34" charset="0"/>
                <a:cs typeface="Times New Roman"/>
              </a:rPr>
              <a:t>Vante le </a:t>
            </a:r>
            <a:r>
              <a:rPr lang="fr-FR" dirty="0" err="1" smtClean="0">
                <a:latin typeface="Calibri" panose="020F0502020204030204" pitchFamily="34" charset="0"/>
                <a:cs typeface="Times New Roman"/>
              </a:rPr>
              <a:t>Covid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-Organique, un cocktail tonique contenant </a:t>
            </a:r>
            <a:r>
              <a:rPr lang="fr-FR" i="1" dirty="0" err="1" smtClean="0">
                <a:latin typeface="Calibri" panose="020F0502020204030204" pitchFamily="34" charset="0"/>
                <a:cs typeface="Times New Roman"/>
              </a:rPr>
              <a:t>Artemisia</a:t>
            </a:r>
            <a:r>
              <a:rPr lang="fr-FR" i="1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fr-FR" i="1" dirty="0" err="1" smtClean="0">
                <a:latin typeface="Calibri" panose="020F0502020204030204" pitchFamily="34" charset="0"/>
                <a:cs typeface="Times New Roman"/>
              </a:rPr>
              <a:t>annua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 développé par l'Institut malgache de recherche appliquée. </a:t>
            </a:r>
          </a:p>
          <a:p>
            <a:pPr algn="just">
              <a:buFont typeface="Wingdings" charset="2"/>
              <a:buChar char="v"/>
            </a:pPr>
            <a:endParaRPr lang="fr-FR" dirty="0" smtClean="0">
              <a:latin typeface="Calibri" panose="020F0502020204030204" pitchFamily="34" charset="0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fr-FR" dirty="0" smtClean="0">
                <a:latin typeface="Calibri" panose="020F0502020204030204" pitchFamily="34" charset="0"/>
                <a:cs typeface="Times New Roman"/>
              </a:rPr>
              <a:t>En mai, il a affirmé que plus de 20 autres pays africains avaient commandé le </a:t>
            </a:r>
            <a:r>
              <a:rPr lang="fr-FR" dirty="0" err="1" smtClean="0">
                <a:latin typeface="Calibri" panose="020F0502020204030204" pitchFamily="34" charset="0"/>
                <a:cs typeface="Times New Roman"/>
              </a:rPr>
              <a:t>Covid</a:t>
            </a:r>
            <a:r>
              <a:rPr lang="fr-FR" dirty="0" smtClean="0">
                <a:latin typeface="Calibri" panose="020F0502020204030204" pitchFamily="34" charset="0"/>
                <a:cs typeface="Times New Roman"/>
              </a:rPr>
              <a:t>-Organique.</a:t>
            </a:r>
          </a:p>
          <a:p>
            <a:pPr algn="just">
              <a:buFont typeface="Wingdings" charset="2"/>
              <a:buChar char="v"/>
            </a:pPr>
            <a:endParaRPr lang="en-US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64B5-30B9-3240-91DE-5896685DA4EE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1637"/>
            <a:ext cx="8229600" cy="793618"/>
          </a:xfrm>
        </p:spPr>
        <p:txBody>
          <a:bodyPr/>
          <a:lstStyle/>
          <a:p>
            <a:r>
              <a:rPr lang="en-US" i="1" dirty="0"/>
              <a:t>Artemisia </a:t>
            </a:r>
            <a:r>
              <a:rPr lang="en-US" i="1" dirty="0" err="1"/>
              <a:t>annua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97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PTR SANTÉ 2019-2020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1417638"/>
            <a:ext cx="2854325" cy="28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8" y="1417638"/>
            <a:ext cx="204579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3491230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 bwMode="auto">
          <a:xfrm>
            <a:off x="2849475" y="1924050"/>
            <a:ext cx="3491230" cy="201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0" y="4077855"/>
            <a:ext cx="3491230" cy="232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81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18" y="271299"/>
            <a:ext cx="7171381" cy="474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481" y="5380672"/>
            <a:ext cx="8268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Le président de Madagascar a surpris de nombreux observateurs quand il a annoncé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que certaines plantes traditionnelles cultivées dans son pays pouvaient guérir Covid-19.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Sa mention de ce remède africain basée sur les propriétés curatives de la médecine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traditionnelle était-elle prématurée étant donné qu'il est toujours à l'étude?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EA89-5349-5148-8CA1-2F877245B175}" type="datetime1">
              <a:rPr lang="en-US" smtClean="0"/>
              <a:t>7/8/20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54" y="99698"/>
            <a:ext cx="8461892" cy="3971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054" y="4170371"/>
            <a:ext cx="8157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 anti-HIV analysis was conducted using a validated cellular system by testing each sample at various dilutions in triplicates. </a:t>
            </a:r>
          </a:p>
          <a:p>
            <a:r>
              <a:rPr lang="en-US" dirty="0">
                <a:latin typeface="Times New Roman"/>
                <a:cs typeface="Times New Roman"/>
              </a:rPr>
              <a:t>Experimental results were used to determine the IC50 values for each test sample. </a:t>
            </a:r>
          </a:p>
          <a:p>
            <a:r>
              <a:rPr lang="en-US" dirty="0">
                <a:latin typeface="Times New Roman"/>
                <a:cs typeface="Times New Roman"/>
              </a:rPr>
              <a:t>Two independent examinations were conducted and, importantly, no cytotoxicity was observed. The </a:t>
            </a:r>
            <a:r>
              <a:rPr lang="en-US" dirty="0" err="1">
                <a:latin typeface="Times New Roman"/>
                <a:cs typeface="Times New Roman"/>
              </a:rPr>
              <a:t>utilised</a:t>
            </a:r>
            <a:r>
              <a:rPr lang="en-US" dirty="0">
                <a:latin typeface="Times New Roman"/>
                <a:cs typeface="Times New Roman"/>
              </a:rPr>
              <a:t> format “</a:t>
            </a:r>
            <a:r>
              <a:rPr lang="en-US" dirty="0" err="1">
                <a:latin typeface="Times New Roman"/>
                <a:cs typeface="Times New Roman"/>
              </a:rPr>
              <a:t>iFIGS</a:t>
            </a:r>
            <a:r>
              <a:rPr lang="en-US" dirty="0">
                <a:latin typeface="Times New Roman"/>
                <a:cs typeface="Times New Roman"/>
              </a:rPr>
              <a:t>” (Infection format of “Fusion-induced gene stimulation”) (</a:t>
            </a:r>
            <a:r>
              <a:rPr lang="en-US" dirty="0" err="1">
                <a:latin typeface="Times New Roman"/>
                <a:cs typeface="Times New Roman"/>
              </a:rPr>
              <a:t>Klimkait</a:t>
            </a:r>
            <a:r>
              <a:rPr lang="en-US" dirty="0">
                <a:latin typeface="Times New Roman"/>
                <a:cs typeface="Times New Roman"/>
              </a:rPr>
              <a:t> et al., 1998) represents an in vitro infection system: defined full length HIV-1 plasmids produce infectious virus after a transfection of DNA into human HeLa cells. </a:t>
            </a:r>
          </a:p>
        </p:txBody>
      </p:sp>
    </p:spTree>
    <p:extLst>
      <p:ext uri="{BB962C8B-B14F-4D97-AF65-F5344CB8AC3E}">
        <p14:creationId xmlns:p14="http://schemas.microsoft.com/office/powerpoint/2010/main" val="78248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0" y="-85869"/>
            <a:ext cx="8633501" cy="4848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451" y="5195739"/>
            <a:ext cx="7585112" cy="108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/>
              <a:t> </a:t>
            </a:r>
            <a:r>
              <a:rPr lang="fr-FR" dirty="0"/>
              <a:t>L'infusion de thé 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dirty="0"/>
              <a:t> s'est révélée très active avec des valeurs de CI50 aussi faibles que 2,0 </a:t>
            </a:r>
            <a:r>
              <a:rPr lang="fr-FR" b="1" dirty="0" err="1"/>
              <a:t>ug</a:t>
            </a:r>
            <a:r>
              <a:rPr lang="fr-FR" dirty="0"/>
              <a:t> / ml.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1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Effet </a:t>
            </a:r>
            <a:r>
              <a:rPr lang="fr-FR" sz="2800" dirty="0"/>
              <a:t>d’</a:t>
            </a:r>
            <a:r>
              <a:rPr lang="fr-FR" sz="2800" i="1" dirty="0" err="1"/>
              <a:t>Artemisia</a:t>
            </a:r>
            <a:r>
              <a:rPr lang="fr-FR" sz="2800" i="1" dirty="0"/>
              <a:t> </a:t>
            </a:r>
            <a:r>
              <a:rPr lang="fr-FR" sz="2800" i="1" dirty="0" err="1"/>
              <a:t>annua</a:t>
            </a:r>
            <a:r>
              <a:rPr lang="fr-FR" sz="2800" dirty="0"/>
              <a:t> était toujours le plus fort et que l’extrait de celle-ci était souvent plus puissant que celui de l’antiviral de synthèse </a:t>
            </a:r>
            <a:r>
              <a:rPr lang="fr-FR" sz="2800" i="1" dirty="0"/>
              <a:t>Acyclovir</a:t>
            </a:r>
            <a:r>
              <a:rPr lang="fr-FR" sz="2800" dirty="0"/>
              <a:t> contre le virus Herpes Simplex type 1 (HSV1) in </a:t>
            </a:r>
            <a:r>
              <a:rPr lang="fr-FR" sz="2800" dirty="0" smtClean="0"/>
              <a:t>vitro</a:t>
            </a:r>
            <a:r>
              <a:rPr lang="fr-FR" sz="1400" dirty="0" smtClean="0"/>
              <a:t>.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8435"/>
            <a:ext cx="8229600" cy="76248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Potentiel antiviral d’</a:t>
            </a:r>
            <a:r>
              <a:rPr lang="fr-FR" b="1" dirty="0" err="1"/>
              <a:t>Artemisia</a:t>
            </a:r>
            <a:r>
              <a:rPr lang="fr-FR" b="1" dirty="0"/>
              <a:t> </a:t>
            </a:r>
            <a:r>
              <a:rPr lang="fr-FR" b="1" dirty="0" err="1"/>
              <a:t>annua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4" y="3623509"/>
            <a:ext cx="7799942" cy="25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305"/>
            <a:ext cx="8229600" cy="177506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Artemisia </a:t>
            </a:r>
            <a:r>
              <a:rPr lang="en-US" i="1" dirty="0" err="1" smtClean="0">
                <a:latin typeface="Times New Roman"/>
                <a:cs typeface="Times New Roman"/>
              </a:rPr>
              <a:t>annua</a:t>
            </a:r>
            <a:r>
              <a:rPr lang="en-US" dirty="0" smtClean="0">
                <a:latin typeface="Times New Roman"/>
                <a:cs typeface="Times New Roman"/>
              </a:rPr>
              <a:t> et </a:t>
            </a:r>
            <a:r>
              <a:rPr lang="en-US" dirty="0" err="1" smtClean="0">
                <a:latin typeface="Times New Roman"/>
                <a:cs typeface="Times New Roman"/>
              </a:rPr>
              <a:t>traitement</a:t>
            </a:r>
            <a:r>
              <a:rPr lang="en-US" dirty="0" smtClean="0">
                <a:latin typeface="Times New Roman"/>
                <a:cs typeface="Times New Roman"/>
              </a:rPr>
              <a:t> des maladies </a:t>
            </a:r>
            <a:r>
              <a:rPr lang="en-US" dirty="0" err="1" smtClean="0">
                <a:latin typeface="Times New Roman"/>
                <a:cs typeface="Times New Roman"/>
              </a:rPr>
              <a:t>pulmonaires</a:t>
            </a:r>
            <a:r>
              <a:rPr lang="en-US" dirty="0" smtClean="0">
                <a:latin typeface="Times New Roman"/>
                <a:cs typeface="Times New Roman"/>
              </a:rPr>
              <a:t>: cancers, inflammation, etc..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44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7" y="57706"/>
            <a:ext cx="8681292" cy="3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08" y="873175"/>
            <a:ext cx="6731000" cy="572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018" y="163473"/>
            <a:ext cx="651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Effects of </a:t>
            </a:r>
            <a:r>
              <a:rPr lang="en-US" dirty="0" err="1">
                <a:latin typeface="Times New Roman"/>
                <a:cs typeface="Times New Roman"/>
              </a:rPr>
              <a:t>artemisinins</a:t>
            </a:r>
            <a:r>
              <a:rPr lang="en-US" dirty="0">
                <a:latin typeface="Times New Roman"/>
                <a:cs typeface="Times New Roman"/>
              </a:rPr>
              <a:t> and its derivatives on cell proliferation, 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tumour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growth, invasion and metastasis. 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59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sym typeface="Wingdings"/>
              </a:rPr>
              <a:t></a:t>
            </a:r>
            <a:r>
              <a:rPr lang="fr-FR" i="1" dirty="0" err="1" smtClean="0"/>
              <a:t>Artemisia</a:t>
            </a:r>
            <a:r>
              <a:rPr lang="fr-FR" i="1" dirty="0" smtClean="0"/>
              <a:t> </a:t>
            </a:r>
            <a:r>
              <a:rPr lang="fr-FR" i="1" dirty="0" err="1"/>
              <a:t>annua</a:t>
            </a:r>
            <a:r>
              <a:rPr lang="fr-FR" dirty="0"/>
              <a:t> comme l’un des agents antiviraux et </a:t>
            </a:r>
            <a:r>
              <a:rPr lang="fr-FR" dirty="0" err="1"/>
              <a:t>immunomodulateurs</a:t>
            </a:r>
            <a:r>
              <a:rPr lang="fr-FR" dirty="0"/>
              <a:t> prometteur testé contre SRAS-</a:t>
            </a:r>
            <a:r>
              <a:rPr lang="fr-FR" dirty="0" err="1"/>
              <a:t>CoV</a:t>
            </a:r>
            <a:r>
              <a:rPr lang="fr-FR" dirty="0"/>
              <a:t> chez les animaux et in </a:t>
            </a:r>
            <a:r>
              <a:rPr lang="fr-FR" dirty="0" smtClean="0"/>
              <a:t>vitro:</a:t>
            </a:r>
            <a:endParaRPr lang="fr-FR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636"/>
            <a:ext cx="8229600" cy="144073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Potentiel </a:t>
            </a:r>
            <a:r>
              <a:rPr lang="fr-FR" b="1" dirty="0" smtClean="0"/>
              <a:t>antiviral: cas </a:t>
            </a:r>
            <a:r>
              <a:rPr lang="fr-FR" b="1" i="1" dirty="0" smtClean="0"/>
              <a:t>d’</a:t>
            </a:r>
            <a:r>
              <a:rPr lang="fr-FR" b="1" i="1" dirty="0" err="1" smtClean="0"/>
              <a:t>Artemisia</a:t>
            </a:r>
            <a:r>
              <a:rPr lang="fr-FR" b="1" i="1" dirty="0" smtClean="0"/>
              <a:t> </a:t>
            </a:r>
            <a:r>
              <a:rPr lang="fr-FR" b="1" i="1" dirty="0" err="1"/>
              <a:t>annua</a:t>
            </a: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13" y="3863180"/>
            <a:ext cx="7596435" cy="19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8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2" y="-11896"/>
            <a:ext cx="8474466" cy="47881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76" y="5010176"/>
            <a:ext cx="805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Etude sur l’effet antiviral de plus de 200 plantes contre le SARS-CoV-1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 que l’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dirty="0"/>
              <a:t> était </a:t>
            </a:r>
            <a:r>
              <a:rPr lang="fr-FR" b="1" dirty="0"/>
              <a:t>la 2eme la plus puissante (</a:t>
            </a:r>
            <a:r>
              <a:rPr lang="fr-FR" sz="1200" i="1" dirty="0" err="1">
                <a:solidFill>
                  <a:srgbClr val="FF0000"/>
                </a:solidFill>
              </a:rPr>
              <a:t>Lycoris</a:t>
            </a:r>
            <a:r>
              <a:rPr lang="fr-FR" sz="1200" i="1" dirty="0">
                <a:solidFill>
                  <a:srgbClr val="FF0000"/>
                </a:solidFill>
              </a:rPr>
              <a:t> </a:t>
            </a:r>
            <a:r>
              <a:rPr lang="fr-FR" sz="1200" i="1" dirty="0" err="1">
                <a:solidFill>
                  <a:srgbClr val="FF0000"/>
                </a:solidFill>
              </a:rPr>
              <a:t>radiata</a:t>
            </a:r>
            <a:r>
              <a:rPr lang="fr-FR" i="1" dirty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1225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0" y="1055076"/>
            <a:ext cx="8792307" cy="54688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Le Coronavirus à l’origine de l’épidémie de 2003, le SARS-CoV-1, est très similaire génétiquement au Coronavirus actuel (Sars-CoV-2). 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 </a:t>
            </a:r>
            <a:r>
              <a:rPr lang="fr-FR" i="1" dirty="0"/>
              <a:t>« Vu les similarités entres les deux virus, les extraits de la plante et ses dérivés doivent être testés contre ce nouveau coronavirus </a:t>
            </a:r>
            <a:r>
              <a:rPr lang="fr-FR" i="1" dirty="0" smtClean="0"/>
              <a:t>»</a:t>
            </a:r>
            <a:r>
              <a:rPr lang="fr-FR" i="1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70C0"/>
                </a:solidFill>
              </a:rPr>
              <a:t>Directeur </a:t>
            </a:r>
            <a:r>
              <a:rPr lang="fr-FR" dirty="0">
                <a:solidFill>
                  <a:srgbClr val="0070C0"/>
                </a:solidFill>
              </a:rPr>
              <a:t>de l’Institut Max Planck.</a:t>
            </a: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681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Artemisia </a:t>
            </a:r>
            <a:r>
              <a:rPr lang="en-US" i="1" dirty="0" err="1" smtClean="0"/>
              <a:t>annua</a:t>
            </a:r>
            <a:r>
              <a:rPr lang="en-US" i="1" dirty="0" smtClean="0"/>
              <a:t> –Coronavirus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07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8686800" cy="11946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Généralités: Le Virus/Maladie COVID 19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50902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Les </a:t>
            </a:r>
            <a:r>
              <a:rPr lang="en-US" dirty="0"/>
              <a:t>coronavirus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famille</a:t>
            </a:r>
            <a:r>
              <a:rPr lang="en-US" dirty="0"/>
              <a:t> de virus </a:t>
            </a:r>
            <a:r>
              <a:rPr lang="en-US" dirty="0" smtClean="0"/>
              <a:t>≈ </a:t>
            </a:r>
            <a:r>
              <a:rPr lang="en-US" dirty="0" err="1"/>
              <a:t>pathogènes</a:t>
            </a:r>
            <a:r>
              <a:rPr lang="en-US" dirty="0"/>
              <a:t> chez </a:t>
            </a:r>
            <a:r>
              <a:rPr lang="en-US" dirty="0" err="1"/>
              <a:t>l’animal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chez </a:t>
            </a:r>
            <a:r>
              <a:rPr lang="en-US" dirty="0" err="1"/>
              <a:t>l’homme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err="1"/>
              <a:t>E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humain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lusieurs</a:t>
            </a:r>
            <a:r>
              <a:rPr lang="en-US" dirty="0" smtClean="0"/>
              <a:t> </a:t>
            </a:r>
            <a:r>
              <a:rPr lang="en-US" dirty="0"/>
              <a:t>coronavirus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entraîner</a:t>
            </a:r>
            <a:r>
              <a:rPr lang="en-US" dirty="0"/>
              <a:t> des infections </a:t>
            </a:r>
            <a:r>
              <a:rPr lang="en-US" dirty="0" err="1"/>
              <a:t>respiratoires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manifestations </a:t>
            </a:r>
            <a:r>
              <a:rPr lang="en-US" dirty="0" err="1"/>
              <a:t>vont</a:t>
            </a:r>
            <a:r>
              <a:rPr lang="en-US" dirty="0"/>
              <a:t> du simple </a:t>
            </a:r>
            <a:r>
              <a:rPr lang="en-US" dirty="0" err="1"/>
              <a:t>rhume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maladies plus graves </a:t>
            </a:r>
            <a:endParaRPr lang="en-US" dirty="0" smtClean="0"/>
          </a:p>
          <a:p>
            <a:pPr>
              <a:buFont typeface="Wingdings" charset="2"/>
              <a:buChar char="v"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A4-9A55-6B4E-B337-948F864B3604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Coronavirus : les annulations se multiplient - Hiram.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04" y="5186362"/>
            <a:ext cx="1809750" cy="13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19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2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Activité </a:t>
            </a:r>
            <a:r>
              <a:rPr lang="en-US" dirty="0" err="1" smtClean="0"/>
              <a:t>Antivirale</a:t>
            </a:r>
            <a:r>
              <a:rPr lang="en-US" dirty="0" smtClean="0"/>
              <a:t> </a:t>
            </a:r>
            <a:r>
              <a:rPr lang="en-US" i="1" dirty="0" err="1" smtClean="0"/>
              <a:t>A.annua</a:t>
            </a:r>
            <a:endParaRPr lang="fr-F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799"/>
            <a:ext cx="8229600" cy="50359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Stérols antiviraux exercent leur action sur les hôtes plutôt que sur les virus est étayée par le fait que le nombre de lésions produites est réduit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Stérols présents dans la plante </a:t>
            </a:r>
            <a:r>
              <a:rPr lang="fr-FR" i="1" dirty="0"/>
              <a:t>A. </a:t>
            </a:r>
            <a:r>
              <a:rPr lang="fr-FR" i="1" dirty="0" err="1"/>
              <a:t>annua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</a:rPr>
              <a:t>activité inhibitrice </a:t>
            </a:r>
            <a:r>
              <a:rPr lang="fr-FR" dirty="0"/>
              <a:t>des virus. 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Etudes </a:t>
            </a:r>
            <a:r>
              <a:rPr lang="fr-FR" dirty="0"/>
              <a:t>récentes ont passé au crible un panel de molécules végétales via une simulation numérique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smtClean="0"/>
              <a:t> </a:t>
            </a:r>
            <a:r>
              <a:rPr lang="fr-FR" dirty="0"/>
              <a:t>identifier </a:t>
            </a:r>
            <a:r>
              <a:rPr lang="fr-FR" dirty="0" smtClean="0"/>
              <a:t>les susceptibles </a:t>
            </a:r>
            <a:r>
              <a:rPr lang="fr-FR" dirty="0"/>
              <a:t>d’agir au niveau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2 </a:t>
            </a:r>
            <a:r>
              <a:rPr lang="fr-FR" dirty="0">
                <a:solidFill>
                  <a:srgbClr val="FF0000"/>
                </a:solidFill>
              </a:rPr>
              <a:t>protéines clés du </a:t>
            </a:r>
            <a:r>
              <a:rPr lang="fr-FR" dirty="0" smtClean="0">
                <a:solidFill>
                  <a:srgbClr val="FF0000"/>
                </a:solidFill>
              </a:rPr>
              <a:t>SARS-</a:t>
            </a:r>
            <a:r>
              <a:rPr lang="fr-FR" dirty="0" err="1" smtClean="0">
                <a:solidFill>
                  <a:srgbClr val="FF0000"/>
                </a:solidFill>
              </a:rPr>
              <a:t>Covid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Activité </a:t>
            </a:r>
            <a:r>
              <a:rPr lang="en-US" dirty="0" err="1"/>
              <a:t>Antivirale</a:t>
            </a:r>
            <a:r>
              <a:rPr lang="en-US" dirty="0"/>
              <a:t> </a:t>
            </a:r>
            <a:r>
              <a:rPr lang="en-US" i="1" dirty="0" err="1"/>
              <a:t>A.annua</a:t>
            </a:r>
            <a:endParaRPr lang="fr-F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FF0000"/>
                </a:solidFill>
              </a:rPr>
              <a:t>2 protéines clés du </a:t>
            </a:r>
            <a:r>
              <a:rPr lang="fr-FR" dirty="0" smtClean="0">
                <a:solidFill>
                  <a:srgbClr val="FF0000"/>
                </a:solidFill>
              </a:rPr>
              <a:t>SARS-</a:t>
            </a:r>
            <a:r>
              <a:rPr lang="fr-FR" dirty="0" err="1" smtClean="0">
                <a:solidFill>
                  <a:srgbClr val="FF0000"/>
                </a:solidFill>
              </a:rPr>
              <a:t>Covid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/>
              <a:t>la </a:t>
            </a:r>
            <a:r>
              <a:rPr lang="fr-FR" dirty="0"/>
              <a:t>protéase principale et le récepteur des cellules des poumons. </a:t>
            </a: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Parmi </a:t>
            </a:r>
            <a:r>
              <a:rPr lang="fr-FR" dirty="0"/>
              <a:t>les molécules </a:t>
            </a:r>
            <a:r>
              <a:rPr lang="fr-FR" dirty="0" smtClean="0"/>
              <a:t>retenues</a:t>
            </a:r>
            <a:r>
              <a:rPr lang="fr-FR" dirty="0" smtClean="0">
                <a:sym typeface="Wingdings" panose="05000000000000000000" pitchFamily="2" charset="2"/>
              </a:rPr>
              <a:t> 4</a:t>
            </a:r>
            <a:r>
              <a:rPr lang="fr-FR" dirty="0" smtClean="0"/>
              <a:t> </a:t>
            </a:r>
            <a:r>
              <a:rPr lang="fr-FR" dirty="0"/>
              <a:t>sont présentes dans l’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i="1" dirty="0"/>
              <a:t>,</a:t>
            </a:r>
            <a:r>
              <a:rPr lang="fr-FR" dirty="0"/>
              <a:t> dont la </a:t>
            </a:r>
            <a:r>
              <a:rPr lang="fr-FR" dirty="0">
                <a:solidFill>
                  <a:srgbClr val="0070C0"/>
                </a:solidFill>
              </a:rPr>
              <a:t>quercétine et la </a:t>
            </a:r>
            <a:r>
              <a:rPr lang="fr-FR" dirty="0" err="1">
                <a:solidFill>
                  <a:srgbClr val="0070C0"/>
                </a:solidFill>
              </a:rPr>
              <a:t>lutéoline</a:t>
            </a:r>
            <a:r>
              <a:rPr lang="fr-FR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</a:t>
            </a:r>
            <a:r>
              <a:rPr lang="fr-FR" dirty="0"/>
              <a:t>Par ailleurs, de nombreux composés ont une activité </a:t>
            </a:r>
            <a:r>
              <a:rPr lang="fr-FR" dirty="0" err="1"/>
              <a:t>immunomodulatrice</a:t>
            </a:r>
            <a:r>
              <a:rPr lang="fr-FR" dirty="0"/>
              <a:t> reconnue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5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70"/>
            <a:ext cx="8229600" cy="59569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Quercétine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95" y="80698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dirty="0"/>
              <a:t>Un c</a:t>
            </a:r>
            <a:r>
              <a:rPr lang="fr-FR" dirty="0" smtClean="0"/>
              <a:t>omposé </a:t>
            </a:r>
            <a:r>
              <a:rPr lang="fr-FR" dirty="0"/>
              <a:t>actif présent dans différentes espèces d’</a:t>
            </a:r>
            <a:r>
              <a:rPr lang="fr-FR" dirty="0" err="1"/>
              <a:t>Artemisia</a:t>
            </a:r>
            <a:r>
              <a:rPr lang="fr-FR" dirty="0"/>
              <a:t>, dont </a:t>
            </a:r>
            <a:r>
              <a:rPr lang="fr-FR" i="1" dirty="0" err="1" smtClean="0"/>
              <a:t>A.annua</a:t>
            </a:r>
            <a:r>
              <a:rPr lang="fr-FR" dirty="0"/>
              <a:t> et </a:t>
            </a:r>
            <a:r>
              <a:rPr lang="fr-FR" i="1" dirty="0" err="1" smtClean="0"/>
              <a:t>A.afra</a:t>
            </a:r>
            <a:r>
              <a:rPr lang="fr-FR" dirty="0"/>
              <a:t> se révèle également </a:t>
            </a:r>
            <a:r>
              <a:rPr lang="fr-FR" dirty="0" smtClean="0"/>
              <a:t>une </a:t>
            </a:r>
            <a:r>
              <a:rPr lang="fr-FR" dirty="0"/>
              <a:t>action </a:t>
            </a:r>
            <a:r>
              <a:rPr lang="fr-FR" dirty="0" smtClean="0"/>
              <a:t>antivirale à </a:t>
            </a:r>
            <a:r>
              <a:rPr lang="fr-FR" dirty="0"/>
              <a:t>large spectre </a:t>
            </a:r>
            <a:endParaRPr lang="fr-FR" sz="1500" i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6418"/>
            <a:ext cx="9144000" cy="36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4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63" y="484854"/>
            <a:ext cx="8229600" cy="27394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488" y="3890665"/>
            <a:ext cx="8956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Déstabilise la </a:t>
            </a:r>
            <a:r>
              <a:rPr lang="en-US" b="1" dirty="0" err="1"/>
              <a:t>protéase</a:t>
            </a:r>
            <a:r>
              <a:rPr lang="en-US" b="1" dirty="0"/>
              <a:t> de type 3C</a:t>
            </a:r>
            <a:r>
              <a:rPr lang="en-US" dirty="0"/>
              <a:t>, </a:t>
            </a:r>
            <a:r>
              <a:rPr lang="en-US" dirty="0" err="1"/>
              <a:t>l’une</a:t>
            </a:r>
            <a:r>
              <a:rPr lang="en-US" dirty="0"/>
              <a:t> des </a:t>
            </a:r>
            <a:r>
              <a:rPr lang="en-US" dirty="0" err="1"/>
              <a:t>cibles</a:t>
            </a:r>
            <a:r>
              <a:rPr lang="en-US" dirty="0"/>
              <a:t> les plus </a:t>
            </a:r>
            <a:r>
              <a:rPr lang="en-US" dirty="0" err="1"/>
              <a:t>prometteuses</a:t>
            </a:r>
            <a:r>
              <a:rPr lang="en-US" dirty="0"/>
              <a:t> pour la </a:t>
            </a:r>
            <a:r>
              <a:rPr lang="en-US" dirty="0" err="1"/>
              <a:t>découverte</a:t>
            </a:r>
            <a:r>
              <a:rPr lang="en-US" dirty="0"/>
              <a:t> de </a:t>
            </a:r>
            <a:r>
              <a:rPr lang="en-US" dirty="0" err="1"/>
              <a:t>médicaments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le SRAS </a:t>
            </a:r>
          </a:p>
        </p:txBody>
      </p:sp>
    </p:spTree>
    <p:extLst>
      <p:ext uri="{BB962C8B-B14F-4D97-AF65-F5344CB8AC3E}">
        <p14:creationId xmlns:p14="http://schemas.microsoft.com/office/powerpoint/2010/main" val="290382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</a:t>
            </a:r>
            <a:r>
              <a:rPr lang="fr-FR" i="1" dirty="0" err="1" smtClean="0"/>
              <a:t>utéoline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Tout comme la </a:t>
            </a:r>
            <a:r>
              <a:rPr lang="fr-FR" i="1" dirty="0"/>
              <a:t>quercétine</a:t>
            </a:r>
            <a:r>
              <a:rPr lang="fr-FR" dirty="0"/>
              <a:t>, la </a:t>
            </a:r>
            <a:r>
              <a:rPr lang="fr-FR" i="1" dirty="0" err="1"/>
              <a:t>lutéoline</a:t>
            </a:r>
            <a:r>
              <a:rPr lang="fr-FR" dirty="0"/>
              <a:t> a été identifiée comme </a:t>
            </a:r>
            <a:r>
              <a:rPr lang="fr-FR" dirty="0">
                <a:solidFill>
                  <a:srgbClr val="FF0000"/>
                </a:solidFill>
              </a:rPr>
              <a:t>un inhibiteur potentiel du Covid19 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Absorption </a:t>
            </a:r>
            <a:r>
              <a:rPr lang="fr-FR" dirty="0"/>
              <a:t>intestinale </a:t>
            </a:r>
            <a:r>
              <a:rPr lang="fr-FR" dirty="0" smtClean="0"/>
              <a:t>de la</a:t>
            </a:r>
            <a:r>
              <a:rPr lang="fr-FR" dirty="0"/>
              <a:t> </a:t>
            </a:r>
            <a:r>
              <a:rPr lang="fr-FR" i="1" dirty="0" err="1"/>
              <a:t>lutéoline</a:t>
            </a:r>
            <a:r>
              <a:rPr lang="fr-FR" dirty="0"/>
              <a:t> </a:t>
            </a:r>
            <a:r>
              <a:rPr lang="fr-FR" dirty="0" smtClean="0"/>
              <a:t>provenant </a:t>
            </a:r>
            <a:r>
              <a:rPr lang="fr-FR" dirty="0"/>
              <a:t>d’extraits aqueux de plantes </a:t>
            </a:r>
            <a:r>
              <a:rPr lang="fr-FR" dirty="0">
                <a:solidFill>
                  <a:srgbClr val="FF0000"/>
                </a:solidFill>
              </a:rPr>
              <a:t>est jusqu’à 5 fois plus importante </a:t>
            </a:r>
            <a:r>
              <a:rPr lang="fr-FR" dirty="0"/>
              <a:t>que pour la </a:t>
            </a:r>
            <a:r>
              <a:rPr lang="fr-FR" i="1" dirty="0" err="1"/>
              <a:t>lutéoline</a:t>
            </a:r>
            <a:r>
              <a:rPr lang="fr-FR" dirty="0"/>
              <a:t> pure </a:t>
            </a:r>
            <a:endParaRPr lang="fr-FR" dirty="0" smtClean="0"/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sz="1200" i="1" dirty="0">
                <a:solidFill>
                  <a:srgbClr val="00B0F0"/>
                </a:solidFill>
              </a:rPr>
              <a:t>Zhou P, Li LP, Luo SQ, Jiang HD, Zeng S</a:t>
            </a:r>
            <a:r>
              <a:rPr lang="en-US" sz="1200" i="1" dirty="0" smtClean="0">
                <a:solidFill>
                  <a:srgbClr val="00B0F0"/>
                </a:solidFill>
              </a:rPr>
              <a:t>.,</a:t>
            </a:r>
            <a:r>
              <a:rPr lang="fr-FR" sz="1200" b="1" i="1" dirty="0" smtClean="0">
                <a:solidFill>
                  <a:srgbClr val="00B0F0"/>
                </a:solidFill>
              </a:rPr>
              <a:t>Intestinal </a:t>
            </a:r>
            <a:r>
              <a:rPr lang="fr-FR" sz="1200" b="1" i="1" dirty="0">
                <a:solidFill>
                  <a:srgbClr val="00B0F0"/>
                </a:solidFill>
              </a:rPr>
              <a:t>absorption of </a:t>
            </a:r>
            <a:r>
              <a:rPr lang="fr-FR" sz="1200" b="1" i="1" dirty="0" err="1">
                <a:solidFill>
                  <a:srgbClr val="00B0F0"/>
                </a:solidFill>
              </a:rPr>
              <a:t>luteolin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from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peanut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hull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extract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is</a:t>
            </a:r>
            <a:r>
              <a:rPr lang="fr-FR" sz="1200" b="1" i="1" dirty="0">
                <a:solidFill>
                  <a:srgbClr val="00B0F0"/>
                </a:solidFill>
              </a:rPr>
              <a:t> more efficient </a:t>
            </a:r>
            <a:r>
              <a:rPr lang="fr-FR" sz="1200" b="1" i="1" dirty="0" err="1">
                <a:solidFill>
                  <a:srgbClr val="00B0F0"/>
                </a:solidFill>
              </a:rPr>
              <a:t>than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that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from</a:t>
            </a:r>
            <a:r>
              <a:rPr lang="fr-FR" sz="1200" b="1" i="1" dirty="0">
                <a:solidFill>
                  <a:srgbClr val="00B0F0"/>
                </a:solidFill>
              </a:rPr>
              <a:t> </a:t>
            </a:r>
            <a:r>
              <a:rPr lang="fr-FR" sz="1200" b="1" i="1" dirty="0" err="1">
                <a:solidFill>
                  <a:srgbClr val="00B0F0"/>
                </a:solidFill>
              </a:rPr>
              <a:t>individual</a:t>
            </a:r>
            <a:r>
              <a:rPr lang="fr-FR" sz="1200" b="1" i="1" dirty="0">
                <a:solidFill>
                  <a:srgbClr val="00B0F0"/>
                </a:solidFill>
              </a:rPr>
              <a:t> pure </a:t>
            </a:r>
            <a:r>
              <a:rPr lang="fr-FR" sz="1200" b="1" i="1" dirty="0" err="1" smtClean="0">
                <a:solidFill>
                  <a:srgbClr val="00B0F0"/>
                </a:solidFill>
              </a:rPr>
              <a:t>luteolin</a:t>
            </a:r>
            <a:r>
              <a:rPr lang="fr-FR" sz="1200" b="1" i="1" dirty="0" smtClean="0">
                <a:solidFill>
                  <a:srgbClr val="00B0F0"/>
                </a:solidFill>
              </a:rPr>
              <a:t>. </a:t>
            </a:r>
            <a:r>
              <a:rPr lang="en-US" sz="1200" i="1" dirty="0" smtClean="0">
                <a:solidFill>
                  <a:srgbClr val="00B0F0"/>
                </a:solidFill>
              </a:rPr>
              <a:t>Journal </a:t>
            </a:r>
            <a:r>
              <a:rPr lang="en-US" sz="1200" i="1" dirty="0">
                <a:solidFill>
                  <a:srgbClr val="00B0F0"/>
                </a:solidFill>
              </a:rPr>
              <a:t>of Food Chemistry. 9-56, 2008, 296-300</a:t>
            </a:r>
            <a:endParaRPr lang="fr-FR" sz="1200" i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6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Apports des plantes dans la COVID 19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v"/>
            </a:pPr>
            <a:r>
              <a:rPr lang="fr-FR" dirty="0">
                <a:solidFill>
                  <a:srgbClr val="FF0000"/>
                </a:solidFill>
              </a:rPr>
              <a:t>T</a:t>
            </a:r>
            <a:r>
              <a:rPr lang="fr-FR" dirty="0" smtClean="0">
                <a:solidFill>
                  <a:srgbClr val="FF0000"/>
                </a:solidFill>
              </a:rPr>
              <a:t>raitement </a:t>
            </a:r>
            <a:r>
              <a:rPr lang="fr-FR" dirty="0">
                <a:solidFill>
                  <a:srgbClr val="FF0000"/>
                </a:solidFill>
              </a:rPr>
              <a:t>complémentaire, </a:t>
            </a:r>
            <a:r>
              <a:rPr lang="fr-FR" dirty="0"/>
              <a:t>les médicaments antiviraux à base de plantes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augmentent </a:t>
            </a:r>
            <a:r>
              <a:rPr lang="fr-FR" dirty="0"/>
              <a:t>les taux de guérison </a:t>
            </a:r>
            <a:r>
              <a:rPr lang="fr-FR" dirty="0" smtClean="0">
                <a:solidFill>
                  <a:srgbClr val="FF0000"/>
                </a:solidFill>
              </a:rPr>
              <a:t>si associés </a:t>
            </a:r>
            <a:r>
              <a:rPr lang="fr-FR" dirty="0"/>
              <a:t>à d’autres traitements. 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 err="1" smtClean="0"/>
              <a:t>Recemment</a:t>
            </a:r>
            <a:r>
              <a:rPr lang="fr-FR" dirty="0" smtClean="0"/>
              <a:t> les </a:t>
            </a:r>
            <a:r>
              <a:rPr lang="fr-FR" dirty="0"/>
              <a:t>autorités sanitaires </a:t>
            </a:r>
            <a:r>
              <a:rPr lang="fr-FR" dirty="0" smtClean="0"/>
              <a:t>chinoises: 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article </a:t>
            </a:r>
            <a:r>
              <a:rPr lang="fr-FR" dirty="0"/>
              <a:t>publié ce mois de mars </a:t>
            </a:r>
            <a:r>
              <a:rPr lang="fr-FR" dirty="0" smtClean="0"/>
              <a:t>2020: </a:t>
            </a:r>
            <a:r>
              <a:rPr lang="fr-FR" dirty="0"/>
              <a:t>«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i="1" dirty="0">
                <a:solidFill>
                  <a:srgbClr val="FF0000"/>
                </a:solidFill>
              </a:rPr>
              <a:t>pour 90% des cas positifs au Covid19, e</a:t>
            </a:r>
            <a:r>
              <a:rPr lang="fr-FR" i="1" dirty="0"/>
              <a:t>lles ont administré de </a:t>
            </a:r>
            <a:r>
              <a:rPr lang="fr-FR" i="1" dirty="0">
                <a:solidFill>
                  <a:srgbClr val="0000FF"/>
                </a:solidFill>
              </a:rPr>
              <a:t>l’</a:t>
            </a:r>
            <a:r>
              <a:rPr lang="fr-FR" i="1" dirty="0" err="1">
                <a:solidFill>
                  <a:srgbClr val="0000FF"/>
                </a:solidFill>
              </a:rPr>
              <a:t>Artemisia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 err="1">
                <a:solidFill>
                  <a:srgbClr val="0000FF"/>
                </a:solidFill>
              </a:rPr>
              <a:t>annua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/>
              <a:t>(Qing </a:t>
            </a:r>
            <a:r>
              <a:rPr lang="fr-FR" i="1" dirty="0" err="1"/>
              <a:t>Hao</a:t>
            </a:r>
            <a:r>
              <a:rPr lang="fr-FR" i="1" dirty="0"/>
              <a:t>) en traitement complémentaire dans </a:t>
            </a:r>
            <a:r>
              <a:rPr lang="fr-FR" i="1" dirty="0">
                <a:solidFill>
                  <a:srgbClr val="0000FF"/>
                </a:solidFill>
              </a:rPr>
              <a:t>le cas de syndromes pulmonaires modéré</a:t>
            </a:r>
            <a:r>
              <a:rPr lang="fr-FR" i="1" dirty="0"/>
              <a:t>s. </a:t>
            </a:r>
            <a:r>
              <a:rPr lang="fr-FR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fr-FR" dirty="0"/>
              <a:t>Leurs propriétés antivirales </a:t>
            </a:r>
            <a:r>
              <a:rPr lang="fr-FR" dirty="0" smtClean="0"/>
              <a:t>sur le SARS-Cov2 sont en étude continue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>
                <a:solidFill>
                  <a:srgbClr val="0000FF"/>
                </a:solidFill>
              </a:rPr>
              <a:t>les </a:t>
            </a:r>
            <a:r>
              <a:rPr lang="fr-FR" dirty="0">
                <a:solidFill>
                  <a:srgbClr val="0000FF"/>
                </a:solidFill>
              </a:rPr>
              <a:t>études publiées à ce jour sont prometteuses</a:t>
            </a:r>
            <a:r>
              <a:rPr lang="fr-FR" dirty="0" smtClean="0"/>
              <a:t>.</a:t>
            </a:r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dirty="0" smtClean="0"/>
              <a:t>Voie </a:t>
            </a:r>
            <a:r>
              <a:rPr lang="fr-FR" dirty="0"/>
              <a:t>de recherche qui devrait être encouragée dans le contexte actuel de course contre la montre pour trouver </a:t>
            </a:r>
            <a:r>
              <a:rPr lang="fr-FR" dirty="0">
                <a:solidFill>
                  <a:srgbClr val="0000FF"/>
                </a:solidFill>
              </a:rPr>
              <a:t>une parade à la pandémie de Covid19.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Apports des plantes dans la COVID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525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092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Autres espèces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4364"/>
            <a:ext cx="8229600" cy="5501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i="1" dirty="0" err="1" smtClean="0">
                <a:solidFill>
                  <a:srgbClr val="FF0000"/>
                </a:solidFill>
              </a:rPr>
              <a:t>Artemisia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 err="1">
                <a:solidFill>
                  <a:srgbClr val="FF0000"/>
                </a:solidFill>
              </a:rPr>
              <a:t>afra</a:t>
            </a:r>
            <a:r>
              <a:rPr lang="fr-FR" b="1" i="1" dirty="0">
                <a:solidFill>
                  <a:srgbClr val="FF0000"/>
                </a:solidFill>
              </a:rPr>
              <a:t> </a:t>
            </a:r>
            <a:r>
              <a:rPr lang="fr-FR" dirty="0"/>
              <a:t>possède des activités antivirales, antibactériennes et anti-inflammatoires</a:t>
            </a:r>
            <a:r>
              <a:rPr lang="fr-FR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Toux</a:t>
            </a:r>
            <a:r>
              <a:rPr lang="fr-FR" dirty="0"/>
              <a:t>/ Rhume/ </a:t>
            </a:r>
            <a:r>
              <a:rPr lang="fr-FR" dirty="0" smtClean="0"/>
              <a:t>Coqueluche/ Grippe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Maux </a:t>
            </a:r>
            <a:r>
              <a:rPr lang="fr-FR" dirty="0"/>
              <a:t>de tête, F</a:t>
            </a:r>
            <a:r>
              <a:rPr lang="fr-FR" dirty="0" smtClean="0"/>
              <a:t>rissons, Convulsions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yspepsie</a:t>
            </a:r>
            <a:r>
              <a:rPr lang="fr-FR" dirty="0"/>
              <a:t>, P</a:t>
            </a:r>
            <a:r>
              <a:rPr lang="fr-FR" dirty="0" smtClean="0"/>
              <a:t>erte </a:t>
            </a:r>
            <a:r>
              <a:rPr lang="fr-FR" dirty="0"/>
              <a:t>d’appétit</a:t>
            </a:r>
            <a:r>
              <a:rPr lang="fr-FR" dirty="0" smtClean="0"/>
              <a:t>,</a:t>
            </a:r>
          </a:p>
          <a:p>
            <a:pPr>
              <a:buFont typeface="Wingdings" charset="2"/>
              <a:buChar char="v"/>
            </a:pPr>
            <a:r>
              <a:rPr lang="fr-FR" dirty="0" smtClean="0"/>
              <a:t> </a:t>
            </a:r>
            <a:r>
              <a:rPr lang="fr-FR" dirty="0"/>
              <a:t>T</a:t>
            </a:r>
            <a:r>
              <a:rPr lang="fr-FR" dirty="0" smtClean="0"/>
              <a:t>roubles gastriques, Coliques,</a:t>
            </a:r>
          </a:p>
          <a:p>
            <a:pPr>
              <a:buFont typeface="Wingdings" charset="2"/>
              <a:buChar char="v"/>
            </a:pPr>
            <a:r>
              <a:rPr lang="fr-FR" dirty="0"/>
              <a:t>G</a:t>
            </a:r>
            <a:r>
              <a:rPr lang="fr-FR" dirty="0" smtClean="0"/>
              <a:t>outte</a:t>
            </a:r>
            <a:r>
              <a:rPr lang="fr-FR" dirty="0"/>
              <a:t>, A</a:t>
            </a:r>
            <a:r>
              <a:rPr lang="fr-FR" dirty="0" smtClean="0"/>
              <a:t>sthme</a:t>
            </a:r>
            <a:r>
              <a:rPr lang="fr-FR" dirty="0"/>
              <a:t>, 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 smtClean="0"/>
              <a:t>Diabète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/>
              <a:t>T</a:t>
            </a:r>
            <a:r>
              <a:rPr lang="fr-FR" dirty="0" smtClean="0"/>
              <a:t>roubles </a:t>
            </a:r>
            <a:r>
              <a:rPr lang="fr-FR" dirty="0"/>
              <a:t>de la vessie et des </a:t>
            </a:r>
            <a:r>
              <a:rPr lang="fr-FR" dirty="0" smtClean="0"/>
              <a:t>reins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 smtClean="0"/>
              <a:t>Inflammation </a:t>
            </a:r>
            <a:r>
              <a:rPr lang="fr-FR" dirty="0"/>
              <a:t>cardiaque, les rhumatismes </a:t>
            </a:r>
            <a:endParaRPr lang="fr-FR" dirty="0" smtClean="0"/>
          </a:p>
          <a:p>
            <a:pPr>
              <a:buFont typeface="Wingdings" charset="2"/>
              <a:buChar char="v"/>
            </a:pPr>
            <a:r>
              <a:rPr lang="fr-FR" dirty="0"/>
              <a:t>P</a:t>
            </a:r>
            <a:r>
              <a:rPr lang="fr-FR" dirty="0" smtClean="0"/>
              <a:t>urgatif </a:t>
            </a:r>
            <a:r>
              <a:rPr lang="fr-FR" dirty="0"/>
              <a:t>(Watt et </a:t>
            </a:r>
            <a:r>
              <a:rPr lang="fr-FR" dirty="0" err="1"/>
              <a:t>Breyer-Brandwijk</a:t>
            </a:r>
            <a:r>
              <a:rPr lang="fr-FR" dirty="0"/>
              <a:t>, 1932).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7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997"/>
            <a:ext cx="8229600" cy="64999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Etat sur la toxicité </a:t>
            </a:r>
            <a:r>
              <a:rPr lang="fr-FR" b="1" dirty="0"/>
              <a:t>de la plante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456"/>
            <a:ext cx="8229600" cy="522489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b="1" dirty="0"/>
              <a:t>Absence de toxicité de la </a:t>
            </a:r>
            <a:r>
              <a:rPr lang="fr-FR" b="1" dirty="0" smtClean="0"/>
              <a:t>plante</a:t>
            </a:r>
          </a:p>
          <a:p>
            <a:pPr>
              <a:buFont typeface="Wingdings" charset="2"/>
              <a:buChar char="v"/>
            </a:pPr>
            <a:endParaRPr lang="fr-FR" dirty="0"/>
          </a:p>
          <a:p>
            <a:pPr>
              <a:buFont typeface="Wingdings" charset="2"/>
              <a:buChar char="v"/>
            </a:pPr>
            <a:r>
              <a:rPr lang="fr-FR" dirty="0" smtClean="0"/>
              <a:t>Les </a:t>
            </a:r>
            <a:r>
              <a:rPr lang="fr-FR" dirty="0" err="1" smtClean="0"/>
              <a:t>Artemisias</a:t>
            </a:r>
            <a:r>
              <a:rPr lang="fr-FR" dirty="0" smtClean="0"/>
              <a:t> sont utilisées depuis des </a:t>
            </a:r>
            <a:r>
              <a:rPr lang="fr-FR" dirty="0"/>
              <a:t>millénaires en Chine notamment (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dirty="0"/>
              <a:t>) et en Afrique du Sud (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afra</a:t>
            </a:r>
            <a:r>
              <a:rPr lang="fr-FR" dirty="0"/>
              <a:t>) et aucun effet toxique n’a jamais été constaté</a:t>
            </a:r>
            <a:r>
              <a:rPr lang="fr-FR" dirty="0" smtClean="0"/>
              <a:t>.</a:t>
            </a:r>
          </a:p>
          <a:p>
            <a:r>
              <a:rPr lang="en-US" sz="1600" i="1" dirty="0">
                <a:solidFill>
                  <a:srgbClr val="00B0F0"/>
                </a:solidFill>
              </a:rPr>
              <a:t>Pierre </a:t>
            </a:r>
            <a:r>
              <a:rPr lang="en-US" sz="1600" i="1" dirty="0" err="1">
                <a:solidFill>
                  <a:srgbClr val="00B0F0"/>
                </a:solidFill>
              </a:rPr>
              <a:t>Lutgen</a:t>
            </a:r>
            <a:r>
              <a:rPr lang="en-US" sz="1600" i="1" dirty="0">
                <a:solidFill>
                  <a:srgbClr val="00B0F0"/>
                </a:solidFill>
              </a:rPr>
              <a:t>, </a:t>
            </a:r>
            <a:r>
              <a:rPr lang="en-US" sz="1600" i="1" dirty="0" smtClean="0">
                <a:solidFill>
                  <a:srgbClr val="00B0F0"/>
                </a:solidFill>
              </a:rPr>
              <a:t>Review </a:t>
            </a:r>
            <a:r>
              <a:rPr lang="en-US" sz="1600" b="1" i="1" dirty="0" smtClean="0">
                <a:solidFill>
                  <a:srgbClr val="00B0F0"/>
                </a:solidFill>
              </a:rPr>
              <a:t>No </a:t>
            </a:r>
            <a:r>
              <a:rPr lang="en-US" sz="1600" b="1" i="1" dirty="0">
                <a:solidFill>
                  <a:srgbClr val="00B0F0"/>
                </a:solidFill>
              </a:rPr>
              <a:t>toxicity detected for Artemisia </a:t>
            </a:r>
            <a:r>
              <a:rPr lang="en-US" sz="1600" b="1" i="1" dirty="0" err="1">
                <a:solidFill>
                  <a:srgbClr val="00B0F0"/>
                </a:solidFill>
              </a:rPr>
              <a:t>annua</a:t>
            </a:r>
            <a:r>
              <a:rPr lang="en-US" sz="1600" b="1" i="1" dirty="0">
                <a:solidFill>
                  <a:srgbClr val="00B0F0"/>
                </a:solidFill>
              </a:rPr>
              <a:t> or </a:t>
            </a:r>
            <a:r>
              <a:rPr lang="en-US" sz="1600" b="1" i="1" dirty="0" err="1" smtClean="0">
                <a:solidFill>
                  <a:srgbClr val="00B0F0"/>
                </a:solidFill>
              </a:rPr>
              <a:t>afra</a:t>
            </a:r>
            <a:r>
              <a:rPr lang="en-US" sz="1600" b="1" i="1" dirty="0" smtClean="0">
                <a:solidFill>
                  <a:srgbClr val="00B0F0"/>
                </a:solidFill>
              </a:rPr>
              <a:t> </a:t>
            </a:r>
            <a:r>
              <a:rPr lang="en-US" sz="1600" i="1" dirty="0" smtClean="0">
                <a:solidFill>
                  <a:srgbClr val="00B0F0"/>
                </a:solidFill>
              </a:rPr>
              <a:t>Review </a:t>
            </a:r>
            <a:r>
              <a:rPr lang="en-US" sz="1600" i="1" dirty="0">
                <a:solidFill>
                  <a:srgbClr val="00B0F0"/>
                </a:solidFill>
              </a:rPr>
              <a:t>published on August 5, 2019</a:t>
            </a:r>
            <a:endParaRPr lang="fr-FR" sz="1600" i="1" dirty="0">
              <a:solidFill>
                <a:srgbClr val="00B0F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8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 nombreuses études </a:t>
            </a:r>
            <a:r>
              <a:rPr lang="fr-FR" dirty="0" smtClean="0">
                <a:sym typeface="Wingdings" panose="05000000000000000000" pitchFamily="2" charset="2"/>
              </a:rPr>
              <a:t></a:t>
            </a:r>
            <a:r>
              <a:rPr lang="fr-FR" dirty="0" err="1" smtClean="0">
                <a:sym typeface="Wingdings" panose="05000000000000000000" pitchFamily="2" charset="2"/>
              </a:rPr>
              <a:t>A</a:t>
            </a:r>
            <a:r>
              <a:rPr lang="fr-FR" i="1" dirty="0" err="1" smtClean="0"/>
              <a:t>rtemisia</a:t>
            </a:r>
            <a:r>
              <a:rPr lang="fr-FR" i="1" dirty="0" smtClean="0"/>
              <a:t> </a:t>
            </a:r>
            <a:r>
              <a:rPr lang="fr-FR" i="1" dirty="0" err="1" smtClean="0"/>
              <a:t>annua</a:t>
            </a:r>
            <a:endParaRPr lang="fr-FR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 </a:t>
            </a:r>
            <a:r>
              <a:rPr lang="fr-FR" dirty="0" smtClean="0"/>
              <a:t>Dépourvue </a:t>
            </a:r>
            <a:r>
              <a:rPr lang="fr-FR" dirty="0"/>
              <a:t>de toxicité dans un large gradient de </a:t>
            </a:r>
            <a:r>
              <a:rPr lang="fr-FR" dirty="0" smtClean="0"/>
              <a:t>dosage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S</a:t>
            </a:r>
            <a:r>
              <a:rPr lang="fr-FR" dirty="0" smtClean="0"/>
              <a:t>timule </a:t>
            </a:r>
            <a:r>
              <a:rPr lang="fr-FR" dirty="0"/>
              <a:t>le système immunitaire.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Effet </a:t>
            </a:r>
            <a:r>
              <a:rPr lang="fr-FR" dirty="0"/>
              <a:t>est attribué à d’autres constituants que l’</a:t>
            </a:r>
            <a:r>
              <a:rPr lang="fr-FR" dirty="0" err="1"/>
              <a:t>artémisinine</a:t>
            </a:r>
            <a:r>
              <a:rPr lang="fr-FR" dirty="0"/>
              <a:t> : huiles essentielles, flavonoïdes, coumarines, polysaccharides, saponines, tanins, </a:t>
            </a:r>
            <a:r>
              <a:rPr lang="fr-FR" dirty="0" err="1"/>
              <a:t>triterpènes</a:t>
            </a:r>
            <a:r>
              <a:rPr lang="fr-FR" dirty="0"/>
              <a:t> </a:t>
            </a:r>
            <a:r>
              <a:rPr lang="fr-FR" dirty="0" err="1"/>
              <a:t>pentacycliques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Etat sur la toxicité de la plante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27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EX: </a:t>
            </a:r>
          </a:p>
          <a:p>
            <a:pPr>
              <a:buFont typeface="Wingdings" charset="2"/>
              <a:buChar char="u"/>
            </a:pPr>
            <a:r>
              <a:rPr lang="en-US" dirty="0"/>
              <a:t>Syndrome </a:t>
            </a:r>
            <a:r>
              <a:rPr lang="en-US" dirty="0" err="1"/>
              <a:t>Respiratoire</a:t>
            </a:r>
            <a:r>
              <a:rPr lang="en-US" dirty="0"/>
              <a:t> du </a:t>
            </a:r>
            <a:r>
              <a:rPr lang="en-US" dirty="0" err="1"/>
              <a:t>Moyen</a:t>
            </a:r>
            <a:r>
              <a:rPr lang="en-US" dirty="0"/>
              <a:t>-Orient (MERS) 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Syndrome </a:t>
            </a:r>
            <a:r>
              <a:rPr lang="en-US" dirty="0" err="1"/>
              <a:t>Respiratoire</a:t>
            </a:r>
            <a:r>
              <a:rPr lang="en-US" dirty="0"/>
              <a:t> </a:t>
            </a:r>
            <a:r>
              <a:rPr lang="en-US" dirty="0" err="1"/>
              <a:t>aigu</a:t>
            </a:r>
            <a:r>
              <a:rPr lang="en-US" dirty="0"/>
              <a:t> </a:t>
            </a:r>
            <a:r>
              <a:rPr lang="en-US" dirty="0" err="1"/>
              <a:t>sévère</a:t>
            </a:r>
            <a:r>
              <a:rPr lang="en-US" dirty="0"/>
              <a:t> (SRAS). 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Le dernier coronavirus </a:t>
            </a:r>
            <a:r>
              <a:rPr lang="en-US" dirty="0" err="1"/>
              <a:t>découvert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 </a:t>
            </a:r>
            <a:r>
              <a:rPr lang="en-US" dirty="0" err="1"/>
              <a:t>maladie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coronavirus 2019 (COVID-19).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8686800" cy="11946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Généralités: Le Virus/Maladie COVID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62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95018"/>
          </a:xfrm>
        </p:spPr>
        <p:txBody>
          <a:bodyPr>
            <a:normAutofit fontScale="90000"/>
          </a:bodyPr>
          <a:lstStyle/>
          <a:p>
            <a:r>
              <a:rPr lang="fr-FR" i="1" u="sng" dirty="0">
                <a:hlinkClick r:id="rId2"/>
              </a:rPr>
              <a:t>Appel à projets lutte COVID19 : prévenir et atténuer l’épidémie avec l’Artemisia annua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656"/>
            <a:ext cx="8229600" cy="4525963"/>
          </a:xfrm>
        </p:spPr>
        <p:txBody>
          <a:bodyPr/>
          <a:lstStyle/>
          <a:p>
            <a:r>
              <a:rPr lang="fr-FR" dirty="0"/>
              <a:t>Une proposition de protocole d’essai clinique est décrite </a:t>
            </a:r>
            <a:r>
              <a:rPr lang="fr-FR" dirty="0" smtClean="0"/>
              <a:t>«</a:t>
            </a:r>
            <a:r>
              <a:rPr lang="fr-FR" dirty="0"/>
              <a:t>  » lancé par </a:t>
            </a:r>
            <a:r>
              <a:rPr lang="fr-FR" i="1" dirty="0"/>
              <a:t>La Maison de l’</a:t>
            </a:r>
            <a:r>
              <a:rPr lang="fr-FR" i="1" dirty="0" err="1"/>
              <a:t>Artemisia</a:t>
            </a:r>
            <a:r>
              <a:rPr lang="fr-FR" dirty="0"/>
              <a:t> : « </a:t>
            </a:r>
            <a:r>
              <a:rPr lang="fr-FR" i="1" dirty="0"/>
              <a:t>Essai contrôlé randomisé sur l’efficacité antivirale et de l’innocuité d’une préparation à base de décoction d’</a:t>
            </a:r>
            <a:r>
              <a:rPr lang="fr-FR" i="1" dirty="0" err="1"/>
              <a:t>Artemisia</a:t>
            </a:r>
            <a:r>
              <a:rPr lang="fr-FR" i="1" dirty="0"/>
              <a:t> </a:t>
            </a:r>
            <a:r>
              <a:rPr lang="fr-FR" i="1" dirty="0" err="1"/>
              <a:t>annua</a:t>
            </a:r>
            <a:r>
              <a:rPr lang="fr-FR" i="1" dirty="0"/>
              <a:t> pour le traitement des patients COVID19 (ARTCOV) </a:t>
            </a:r>
            <a:r>
              <a:rPr lang="fr-FR" dirty="0"/>
              <a:t> ».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6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470"/>
            <a:ext cx="8229600" cy="74168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Préoccupation</a:t>
            </a:r>
            <a:r>
              <a:rPr lang="en-US" b="1" dirty="0" smtClean="0">
                <a:latin typeface="Times New Roman"/>
                <a:cs typeface="Times New Roman"/>
              </a:rPr>
              <a:t> de </a:t>
            </a:r>
            <a:r>
              <a:rPr lang="en-US" b="1" dirty="0" err="1" smtClean="0">
                <a:latin typeface="Times New Roman"/>
                <a:cs typeface="Times New Roman"/>
              </a:rPr>
              <a:t>l’OMS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45309"/>
            <a:ext cx="8353195" cy="59126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 smtClean="0">
                <a:latin typeface="Times New Roman"/>
                <a:cs typeface="Times New Roman"/>
              </a:rPr>
              <a:t>OMS: Les responsables de la santé sont profondément préoccupés par la promotion et l'utilisation de ces remèdes à base de plantes pour 3 raisons principales. </a:t>
            </a:r>
          </a:p>
          <a:p>
            <a:pPr algn="just">
              <a:buFont typeface="Wingdings" charset="2"/>
              <a:buChar char="v"/>
            </a:pPr>
            <a:r>
              <a:rPr lang="fr-FR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1- Absence de preuves scientifiques que les extraits d'</a:t>
            </a:r>
            <a:r>
              <a:rPr lang="fr-FR" sz="2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A. </a:t>
            </a:r>
            <a:r>
              <a:rPr lang="fr-FR" sz="28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Annua</a:t>
            </a:r>
            <a:r>
              <a:rPr lang="fr-FR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puissent prévenir ou guérir le COVID-19. </a:t>
            </a: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Risques pour les  utilisateurs: </a:t>
            </a:r>
          </a:p>
          <a:p>
            <a:pPr algn="just">
              <a:buFont typeface="Wingdings" charset="2"/>
              <a:buChar char="ü"/>
            </a:pPr>
            <a:r>
              <a:rPr lang="fr-FR" sz="2800" dirty="0" smtClean="0">
                <a:latin typeface="Times New Roman"/>
                <a:cs typeface="Times New Roman"/>
              </a:rPr>
              <a:t>Donner un faux espoir,</a:t>
            </a:r>
          </a:p>
          <a:p>
            <a:pPr algn="just">
              <a:buFont typeface="Wingdings" charset="2"/>
              <a:buChar char="ü"/>
            </a:pPr>
            <a:r>
              <a:rPr lang="fr-FR" sz="2800" dirty="0" smtClean="0">
                <a:latin typeface="Times New Roman"/>
                <a:cs typeface="Times New Roman"/>
              </a:rPr>
              <a:t>favoriser un faux sentiment de sécurité</a:t>
            </a:r>
          </a:p>
          <a:p>
            <a:pPr algn="just">
              <a:buFont typeface="Wingdings" charset="2"/>
              <a:buChar char="ü"/>
            </a:pPr>
            <a:r>
              <a:rPr lang="fr-FR" sz="2800" dirty="0">
                <a:latin typeface="Times New Roman"/>
                <a:cs typeface="Times New Roman"/>
              </a:rPr>
              <a:t>C</a:t>
            </a:r>
            <a:r>
              <a:rPr lang="fr-FR" sz="2800" dirty="0" smtClean="0">
                <a:latin typeface="Times New Roman"/>
                <a:cs typeface="Times New Roman"/>
              </a:rPr>
              <a:t>onduire les utilisateurs à bafouer les directives de santé publique telles que la distanciation sociale et le lavage des mains.</a:t>
            </a:r>
          </a:p>
          <a:p>
            <a:pPr algn="just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6D05-9823-714D-B8CB-1CFA76115023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4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2- 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Les Effets secondaires: </a:t>
            </a:r>
            <a:r>
              <a:rPr lang="fr-FR" dirty="0" smtClean="0">
                <a:latin typeface="Times New Roman"/>
                <a:cs typeface="Times New Roman"/>
              </a:rPr>
              <a:t>les préparations d’</a:t>
            </a:r>
            <a:r>
              <a:rPr lang="fr-FR" i="1" dirty="0" smtClean="0">
                <a:latin typeface="Times New Roman"/>
                <a:cs typeface="Times New Roman"/>
              </a:rPr>
              <a:t>A. </a:t>
            </a:r>
            <a:r>
              <a:rPr lang="fr-FR" i="1" dirty="0" err="1" smtClean="0">
                <a:latin typeface="Times New Roman"/>
                <a:cs typeface="Times New Roman"/>
              </a:rPr>
              <a:t>annua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fr-FR" dirty="0" smtClean="0">
                <a:latin typeface="Times New Roman"/>
                <a:cs typeface="Times New Roman"/>
              </a:rPr>
              <a:t>les thés, les toniques ou les capsules à base de plantes contiennent également un cocktail de composés bioactifs en plus de l'</a:t>
            </a:r>
            <a:r>
              <a:rPr lang="fr-FR" dirty="0" err="1" smtClean="0">
                <a:latin typeface="Times New Roman"/>
                <a:cs typeface="Times New Roman"/>
              </a:rPr>
              <a:t>artémisinine</a:t>
            </a:r>
            <a:r>
              <a:rPr lang="fr-FR" dirty="0" smtClean="0">
                <a:latin typeface="Times New Roman"/>
                <a:cs typeface="Times New Roman"/>
              </a:rPr>
              <a:t> qui peuvent avoir des effets secondaires:  </a:t>
            </a:r>
          </a:p>
          <a:p>
            <a:pPr lvl="1" algn="just">
              <a:buFont typeface="Wingdings" charset="2"/>
              <a:buChar char="ü"/>
            </a:pPr>
            <a:r>
              <a:rPr lang="fr-FR" dirty="0" smtClean="0">
                <a:latin typeface="Times New Roman"/>
                <a:cs typeface="Times New Roman"/>
              </a:rPr>
              <a:t> Vomissements</a:t>
            </a:r>
          </a:p>
          <a:p>
            <a:pPr lvl="1" algn="just">
              <a:buFont typeface="Wingdings" charset="2"/>
              <a:buChar char="ü"/>
            </a:pP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E</a:t>
            </a:r>
            <a:r>
              <a:rPr lang="fr-FR" dirty="0" smtClean="0">
                <a:latin typeface="Times New Roman"/>
                <a:cs typeface="Times New Roman"/>
              </a:rPr>
              <a:t>tourdissements, </a:t>
            </a:r>
          </a:p>
          <a:p>
            <a:pPr lvl="1" algn="just">
              <a:buFont typeface="Wingdings" charset="2"/>
              <a:buChar char="ü"/>
            </a:pPr>
            <a:r>
              <a:rPr lang="fr-FR" dirty="0" smtClean="0">
                <a:latin typeface="Times New Roman"/>
                <a:cs typeface="Times New Roman"/>
              </a:rPr>
              <a:t> Problèmes d'audition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Préoccupation</a:t>
            </a:r>
            <a:r>
              <a:rPr lang="en-US" b="1" dirty="0" smtClean="0">
                <a:latin typeface="Times New Roman"/>
                <a:cs typeface="Times New Roman"/>
              </a:rPr>
              <a:t> de </a:t>
            </a:r>
            <a:r>
              <a:rPr lang="en-US" b="1" dirty="0" err="1" smtClean="0">
                <a:latin typeface="Times New Roman"/>
                <a:cs typeface="Times New Roman"/>
              </a:rPr>
              <a:t>l’OMS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8157-8FCD-414D-A520-B65ADA9EAC43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14" y="949634"/>
            <a:ext cx="8650015" cy="5768956"/>
          </a:xfrm>
        </p:spPr>
        <p:txBody>
          <a:bodyPr>
            <a:noAutofit/>
          </a:bodyPr>
          <a:lstStyle/>
          <a:p>
            <a:pPr algn="just"/>
            <a:endParaRPr lang="fr-FR" dirty="0" smtClean="0">
              <a:latin typeface="Times New Roman"/>
              <a:cs typeface="Times New Roman"/>
            </a:endParaRPr>
          </a:p>
          <a:p>
            <a:pPr algn="just"/>
            <a:endParaRPr lang="fr-FR" dirty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 3- Utilisation généralisée d'extraits de plantes d'</a:t>
            </a:r>
            <a:r>
              <a:rPr lang="fr-FR" i="1" dirty="0" smtClean="0">
                <a:latin typeface="Times New Roman"/>
                <a:cs typeface="Times New Roman"/>
              </a:rPr>
              <a:t>A. </a:t>
            </a:r>
            <a:r>
              <a:rPr lang="fr-FR" i="1" dirty="0" err="1" smtClean="0">
                <a:latin typeface="Times New Roman"/>
                <a:cs typeface="Times New Roman"/>
              </a:rPr>
              <a:t>Annua</a:t>
            </a:r>
            <a:r>
              <a:rPr lang="fr-FR" dirty="0" smtClean="0">
                <a:latin typeface="Times New Roman"/>
                <a:cs typeface="Times New Roman"/>
              </a:rPr>
              <a:t> pourrait 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renforcer le </a:t>
            </a:r>
            <a:r>
              <a:rPr lang="fr-FR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developpement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de la résistance des souches de parasites du paludisme </a:t>
            </a:r>
            <a:r>
              <a:rPr lang="fr-FR" dirty="0" smtClean="0">
                <a:latin typeface="Times New Roman"/>
                <a:cs typeface="Times New Roman"/>
              </a:rPr>
              <a:t>aux médicaments telles que </a:t>
            </a:r>
            <a:r>
              <a:rPr lang="fr-FR" i="1" dirty="0" smtClean="0">
                <a:latin typeface="Times New Roman"/>
                <a:cs typeface="Times New Roman"/>
              </a:rPr>
              <a:t>Plasmodium </a:t>
            </a:r>
            <a:r>
              <a:rPr lang="fr-FR" i="1" dirty="0" err="1" smtClean="0">
                <a:latin typeface="Times New Roman"/>
                <a:cs typeface="Times New Roman"/>
              </a:rPr>
              <a:t>falciparum</a:t>
            </a:r>
            <a:r>
              <a:rPr lang="fr-FR" dirty="0" smtClean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endParaRPr lang="fr-FR" dirty="0" smtClean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308"/>
            <a:ext cx="8229600" cy="856099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/>
                <a:cs typeface="Times New Roman"/>
              </a:rPr>
              <a:t>Préoccupation</a:t>
            </a:r>
            <a:r>
              <a:rPr lang="en-US" sz="3600" b="1" dirty="0" smtClean="0">
                <a:latin typeface="Times New Roman"/>
                <a:cs typeface="Times New Roman"/>
              </a:rPr>
              <a:t> de </a:t>
            </a:r>
            <a:r>
              <a:rPr lang="en-US" sz="3600" b="1" dirty="0" err="1" smtClean="0">
                <a:latin typeface="Times New Roman"/>
                <a:cs typeface="Times New Roman"/>
              </a:rPr>
              <a:t>l’OMS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5213-230C-E649-91EF-B381E1F1337D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3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757"/>
            <a:ext cx="8229600" cy="964526"/>
          </a:xfrm>
        </p:spPr>
        <p:txBody>
          <a:bodyPr/>
          <a:lstStyle/>
          <a:p>
            <a:r>
              <a:rPr lang="en-US" b="1" dirty="0" err="1" smtClean="0">
                <a:latin typeface="Times New Roman"/>
                <a:cs typeface="Times New Roman"/>
              </a:rPr>
              <a:t>Préoccupation</a:t>
            </a:r>
            <a:r>
              <a:rPr lang="en-US" b="1" dirty="0" smtClean="0">
                <a:latin typeface="Times New Roman"/>
                <a:cs typeface="Times New Roman"/>
              </a:rPr>
              <a:t> de </a:t>
            </a:r>
            <a:r>
              <a:rPr lang="en-US" b="1" dirty="0" err="1" smtClean="0">
                <a:latin typeface="Times New Roman"/>
                <a:cs typeface="Times New Roman"/>
              </a:rPr>
              <a:t>l’OMS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636"/>
            <a:ext cx="8686800" cy="5215394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fr-FR" sz="2800" dirty="0" smtClean="0">
                <a:latin typeface="Times New Roman"/>
                <a:cs typeface="Times New Roman"/>
              </a:rPr>
              <a:t>En octobre 2019, l'OMS a publié </a:t>
            </a:r>
            <a:r>
              <a:rPr lang="fr-FR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une revue majeure de ces formes non pharmaceutiques d'</a:t>
            </a:r>
            <a:r>
              <a:rPr lang="fr-FR" sz="28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artémisinine</a:t>
            </a:r>
            <a:r>
              <a:rPr lang="fr-FR" sz="2800" dirty="0" smtClean="0">
                <a:latin typeface="Times New Roman"/>
                <a:cs typeface="Times New Roman"/>
              </a:rPr>
              <a:t>, qui a conclu que «l'utilisation généralisée des remèdes à base de plantes </a:t>
            </a:r>
            <a:r>
              <a:rPr lang="fr-FR" sz="2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Artemisia</a:t>
            </a:r>
            <a:r>
              <a:rPr lang="fr-FR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FR" sz="28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annua</a:t>
            </a:r>
            <a:r>
              <a:rPr lang="fr-F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smtClean="0">
                <a:latin typeface="Times New Roman"/>
                <a:cs typeface="Times New Roman"/>
              </a:rPr>
              <a:t>pourrait accélérer le développement et la propagation de la résistance à l'</a:t>
            </a:r>
            <a:r>
              <a:rPr lang="fr-FR" sz="2800" dirty="0" err="1" smtClean="0">
                <a:latin typeface="Times New Roman"/>
                <a:cs typeface="Times New Roman"/>
              </a:rPr>
              <a:t>artémisinine</a:t>
            </a:r>
            <a:r>
              <a:rPr lang="fr-FR" sz="2800" dirty="0" smtClean="0">
                <a:latin typeface="Times New Roman"/>
                <a:cs typeface="Times New Roman"/>
              </a:rPr>
              <a:t>». </a:t>
            </a:r>
          </a:p>
          <a:p>
            <a:pPr algn="just">
              <a:buFont typeface="Wingdings" charset="2"/>
              <a:buChar char="v"/>
            </a:pPr>
            <a:endParaRPr lang="fr-FR" sz="2800" dirty="0" smtClean="0">
              <a:latin typeface="Times New Roman"/>
              <a:cs typeface="Times New Roman"/>
            </a:endParaRPr>
          </a:p>
          <a:p>
            <a:pPr algn="just">
              <a:buFont typeface="Wingdings" charset="2"/>
              <a:buChar char="v"/>
            </a:pPr>
            <a:r>
              <a:rPr lang="fr-FR" sz="2800" dirty="0" smtClean="0">
                <a:latin typeface="Times New Roman"/>
                <a:cs typeface="Times New Roman"/>
              </a:rPr>
              <a:t>Environ 90% des cas de paludisme dans le monde se trouvent en Afrique, où les remèdes à base de plantes </a:t>
            </a:r>
            <a:r>
              <a:rPr lang="fr-FR" sz="2800" i="1" dirty="0" smtClean="0">
                <a:latin typeface="Times New Roman"/>
                <a:cs typeface="Times New Roman"/>
              </a:rPr>
              <a:t>A. </a:t>
            </a:r>
            <a:r>
              <a:rPr lang="fr-FR" sz="2800" i="1" dirty="0" err="1" smtClean="0">
                <a:latin typeface="Times New Roman"/>
                <a:cs typeface="Times New Roman"/>
              </a:rPr>
              <a:t>annua</a:t>
            </a:r>
            <a:r>
              <a:rPr lang="fr-FR" sz="2800" dirty="0" smtClean="0">
                <a:latin typeface="Times New Roman"/>
                <a:cs typeface="Times New Roman"/>
              </a:rPr>
              <a:t> sont facilement disponibles sous forme </a:t>
            </a:r>
            <a:r>
              <a:rPr lang="fr-FR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 thés et de capsules.</a:t>
            </a:r>
          </a:p>
          <a:p>
            <a:pPr algn="just">
              <a:buFont typeface="Wingdings" charset="2"/>
              <a:buChar char="v"/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F83A-4BE8-C64E-A1BE-C9B51B32AC72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1600200"/>
            <a:ext cx="8959273" cy="4525963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Selon </a:t>
            </a:r>
            <a:r>
              <a:rPr lang="fr-FR" b="1" dirty="0" err="1" smtClean="0">
                <a:latin typeface="Times New Roman"/>
                <a:cs typeface="Times New Roman"/>
              </a:rPr>
              <a:t>Dyann</a:t>
            </a:r>
            <a:r>
              <a:rPr lang="fr-FR" b="1" dirty="0" smtClean="0">
                <a:latin typeface="Times New Roman"/>
                <a:cs typeface="Times New Roman"/>
              </a:rPr>
              <a:t> F. </a:t>
            </a:r>
            <a:r>
              <a:rPr lang="fr-FR" b="1" dirty="0" err="1" smtClean="0">
                <a:latin typeface="Times New Roman"/>
                <a:cs typeface="Times New Roman"/>
              </a:rPr>
              <a:t>Wirth</a:t>
            </a:r>
            <a:r>
              <a:rPr lang="fr-FR" dirty="0" smtClean="0">
                <a:latin typeface="Times New Roman"/>
                <a:cs typeface="Times New Roman"/>
              </a:rPr>
              <a:t>, chercheur sur le paludisme à l'Université de Harvard, on craint beaucoup que les CTA deviennent inutiles. </a:t>
            </a:r>
          </a:p>
          <a:p>
            <a:pPr>
              <a:buFont typeface="Wingdings" charset="2"/>
              <a:buChar char="v"/>
            </a:pPr>
            <a:endParaRPr lang="fr-FR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"</a:t>
            </a:r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 nous perdons ce médicament, le nombre de décès dus au paludisme va remonter car il n'y a rien qui soit immédiatement disponible pour le remplacer.</a:t>
            </a:r>
            <a:r>
              <a:rPr lang="fr-FR" dirty="0" smtClean="0">
                <a:latin typeface="Times New Roman"/>
                <a:cs typeface="Times New Roman"/>
              </a:rPr>
              <a:t>"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Times New Roman"/>
                <a:cs typeface="Times New Roman"/>
              </a:rPr>
              <a:t>Préoccupation de l’OMS</a:t>
            </a:r>
            <a:endParaRPr lang="fr-FR" b="1" dirty="0"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BAB0-5511-084E-BFAA-B915A8621224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456"/>
            <a:ext cx="8229600" cy="550198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Chercheurs / Pays </a:t>
            </a:r>
            <a:r>
              <a:rPr lang="fr-FR" dirty="0" smtClean="0">
                <a:latin typeface="Times New Roman"/>
                <a:cs typeface="Times New Roman"/>
                <a:sym typeface="Wingdings"/>
              </a:rPr>
              <a:t> Non </a:t>
            </a:r>
            <a:r>
              <a:rPr lang="fr-FR" dirty="0" smtClean="0">
                <a:latin typeface="Times New Roman"/>
                <a:cs typeface="Times New Roman"/>
              </a:rPr>
              <a:t>disposés à abandonner </a:t>
            </a:r>
            <a:r>
              <a:rPr lang="fr-FR" i="1" dirty="0" smtClean="0">
                <a:latin typeface="Times New Roman"/>
                <a:cs typeface="Times New Roman"/>
              </a:rPr>
              <a:t>A. </a:t>
            </a:r>
            <a:r>
              <a:rPr lang="fr-FR" i="1" dirty="0" err="1" smtClean="0">
                <a:latin typeface="Times New Roman"/>
                <a:cs typeface="Times New Roman"/>
              </a:rPr>
              <a:t>annua</a:t>
            </a:r>
            <a:r>
              <a:rPr lang="fr-FR" dirty="0" smtClean="0">
                <a:latin typeface="Times New Roman"/>
                <a:cs typeface="Times New Roman"/>
              </a:rPr>
              <a:t> comme source de traitements au COVID-19. </a:t>
            </a:r>
          </a:p>
          <a:p>
            <a:pPr>
              <a:buFont typeface="Wingdings" charset="2"/>
              <a:buChar char="v"/>
            </a:pPr>
            <a:endParaRPr lang="fr-FR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v"/>
            </a:pPr>
            <a:r>
              <a:rPr lang="fr-FR" dirty="0">
                <a:latin typeface="Times New Roman"/>
                <a:cs typeface="Times New Roman"/>
              </a:rPr>
              <a:t>A</a:t>
            </a:r>
            <a:r>
              <a:rPr lang="fr-FR" dirty="0" smtClean="0">
                <a:latin typeface="Times New Roman"/>
                <a:cs typeface="Times New Roman"/>
              </a:rPr>
              <a:t>vril 2020 </a:t>
            </a:r>
            <a:r>
              <a:rPr lang="fr-FR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>
                <a:latin typeface="Times New Roman"/>
                <a:cs typeface="Times New Roman"/>
              </a:rPr>
              <a:t>S</a:t>
            </a:r>
            <a:r>
              <a:rPr lang="fr-FR" dirty="0" smtClean="0">
                <a:latin typeface="Times New Roman"/>
                <a:cs typeface="Times New Roman"/>
              </a:rPr>
              <a:t>ociété de biotechnologie californienne </a:t>
            </a:r>
            <a:r>
              <a:rPr lang="fr-FR" dirty="0" err="1" smtClean="0">
                <a:latin typeface="Times New Roman"/>
                <a:cs typeface="Times New Roman"/>
              </a:rPr>
              <a:t>Mateon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err="1" smtClean="0">
                <a:latin typeface="Times New Roman"/>
                <a:cs typeface="Times New Roman"/>
              </a:rPr>
              <a:t>Therapeutics</a:t>
            </a:r>
            <a:r>
              <a:rPr lang="fr-FR" dirty="0" smtClean="0">
                <a:latin typeface="Times New Roman"/>
                <a:cs typeface="Times New Roman"/>
              </a:rPr>
              <a:t> a annoncé dans un communiqué de presse que des tests ont montré que l'</a:t>
            </a:r>
            <a:r>
              <a:rPr lang="fr-FR" dirty="0" err="1" smtClean="0">
                <a:latin typeface="Times New Roman"/>
                <a:cs typeface="Times New Roman"/>
              </a:rPr>
              <a:t>artémisinine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inhibait la réplication du SARS-CoV-2, le nouveau coronavirus qui cause la COVID-19. </a:t>
            </a:r>
          </a:p>
          <a:p>
            <a:pPr>
              <a:buFont typeface="Wingdings" charset="2"/>
              <a:buChar char="v"/>
            </a:pPr>
            <a:endParaRPr lang="fr-F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v"/>
            </a:pPr>
            <a:r>
              <a:rPr lang="fr-FR" dirty="0" err="1" smtClean="0">
                <a:latin typeface="Times New Roman"/>
                <a:cs typeface="Times New Roman"/>
              </a:rPr>
              <a:t>Artémisinine</a:t>
            </a:r>
            <a:r>
              <a:rPr lang="fr-FR" dirty="0" smtClean="0">
                <a:latin typeface="Times New Roman"/>
                <a:cs typeface="Times New Roman"/>
              </a:rPr>
              <a:t>/ </a:t>
            </a:r>
            <a:r>
              <a:rPr lang="fr-FR" dirty="0">
                <a:latin typeface="Times New Roman"/>
                <a:cs typeface="Times New Roman"/>
              </a:rPr>
              <a:t>D</a:t>
            </a:r>
            <a:r>
              <a:rPr lang="fr-FR" dirty="0" smtClean="0">
                <a:latin typeface="Times New Roman"/>
                <a:cs typeface="Times New Roman"/>
              </a:rPr>
              <a:t>érivé </a:t>
            </a:r>
            <a:r>
              <a:rPr lang="fr-FR" dirty="0" err="1" smtClean="0">
                <a:latin typeface="Times New Roman"/>
                <a:cs typeface="Times New Roman"/>
              </a:rPr>
              <a:t>artésunate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fr-FR" dirty="0">
                <a:latin typeface="Times New Roman"/>
                <a:cs typeface="Times New Roman"/>
                <a:sym typeface="Wingdings"/>
              </a:rPr>
              <a:t>G</a:t>
            </a:r>
            <a:r>
              <a:rPr lang="fr-FR" dirty="0" smtClean="0">
                <a:latin typeface="Times New Roman"/>
                <a:cs typeface="Times New Roman"/>
              </a:rPr>
              <a:t>amme de composés testés contre le virus à la Liverpool </a:t>
            </a:r>
            <a:r>
              <a:rPr lang="fr-FR" dirty="0" err="1" smtClean="0">
                <a:latin typeface="Times New Roman"/>
                <a:cs typeface="Times New Roman"/>
              </a:rPr>
              <a:t>School</a:t>
            </a:r>
            <a:r>
              <a:rPr lang="fr-FR" dirty="0" smtClean="0">
                <a:latin typeface="Times New Roman"/>
                <a:cs typeface="Times New Roman"/>
              </a:rPr>
              <a:t> of Tropical </a:t>
            </a:r>
            <a:r>
              <a:rPr lang="fr-FR" dirty="0" err="1" smtClean="0">
                <a:latin typeface="Times New Roman"/>
                <a:cs typeface="Times New Roman"/>
              </a:rPr>
              <a:t>Medicine</a:t>
            </a:r>
            <a:r>
              <a:rPr lang="fr-FR" dirty="0" smtClean="0">
                <a:latin typeface="Times New Roman"/>
                <a:cs typeface="Times New Roman"/>
              </a:rPr>
              <a:t>, qui devrait avoir des résultats dans quelques semaines.</a:t>
            </a:r>
          </a:p>
          <a:p>
            <a:pPr>
              <a:buFont typeface="Wingdings" charset="2"/>
              <a:buChar char="v"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72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ESPOIR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895D-3F00-754D-BE9E-2D41AB4434B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En plus de </a:t>
            </a:r>
            <a:r>
              <a:rPr lang="en-US" i="1" dirty="0" err="1" smtClean="0"/>
              <a:t>l’utilisation</a:t>
            </a:r>
            <a:r>
              <a:rPr lang="en-US" i="1" dirty="0" smtClean="0"/>
              <a:t> </a:t>
            </a:r>
            <a:r>
              <a:rPr lang="en-US" i="1" dirty="0" err="1" smtClean="0"/>
              <a:t>dans</a:t>
            </a:r>
            <a:r>
              <a:rPr lang="en-US" i="1" dirty="0" smtClean="0"/>
              <a:t> le </a:t>
            </a:r>
            <a:r>
              <a:rPr lang="en-US" i="1" dirty="0" err="1" smtClean="0"/>
              <a:t>traitement</a:t>
            </a:r>
            <a:r>
              <a:rPr lang="en-US" i="1" dirty="0" smtClean="0"/>
              <a:t> du </a:t>
            </a:r>
            <a:r>
              <a:rPr lang="en-US" i="1" dirty="0" err="1" smtClean="0"/>
              <a:t>paludisme</a:t>
            </a:r>
            <a:r>
              <a:rPr lang="en-US" i="1" dirty="0" smtClean="0"/>
              <a:t> , </a:t>
            </a:r>
            <a:r>
              <a:rPr lang="en-US" i="1" dirty="0" smtClean="0">
                <a:solidFill>
                  <a:srgbClr val="FF0000"/>
                </a:solidFill>
              </a:rPr>
              <a:t>"Artemisia </a:t>
            </a:r>
            <a:r>
              <a:rPr lang="en-US" i="1" dirty="0" err="1" smtClean="0">
                <a:solidFill>
                  <a:srgbClr val="FF0000"/>
                </a:solidFill>
              </a:rPr>
              <a:t>annua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r>
              <a:rPr lang="en-US" dirty="0" err="1"/>
              <a:t>produit</a:t>
            </a:r>
            <a:r>
              <a:rPr lang="en-US" dirty="0"/>
              <a:t> </a:t>
            </a:r>
            <a:r>
              <a:rPr lang="en-US" dirty="0" err="1"/>
              <a:t>végétal</a:t>
            </a:r>
            <a:r>
              <a:rPr lang="en-US" dirty="0"/>
              <a:t> et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dérivés</a:t>
            </a:r>
            <a:r>
              <a:rPr lang="en-US" dirty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en </a:t>
            </a:r>
            <a:r>
              <a:rPr lang="en-US" dirty="0" err="1" smtClean="0"/>
              <a:t>developpement</a:t>
            </a:r>
            <a:r>
              <a:rPr lang="en-US" dirty="0" smtClean="0"/>
              <a:t>  </a:t>
            </a:r>
            <a:r>
              <a:rPr lang="en-US" dirty="0" err="1" smtClean="0"/>
              <a:t>continu</a:t>
            </a:r>
            <a:r>
              <a:rPr lang="en-US" dirty="0" smtClean="0"/>
              <a:t> pour </a:t>
            </a:r>
            <a:r>
              <a:rPr lang="en-US" dirty="0" err="1" smtClean="0"/>
              <a:t>d</a:t>
            </a:r>
            <a:r>
              <a:rPr lang="en-US" dirty="0" err="1" smtClean="0"/>
              <a:t>’autres</a:t>
            </a:r>
            <a:r>
              <a:rPr lang="en-US" dirty="0" smtClean="0"/>
              <a:t> pathologies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dej</a:t>
            </a:r>
            <a:r>
              <a:rPr lang="en-US" dirty="0" err="1" smtClean="0"/>
              <a:t>à</a:t>
            </a:r>
            <a:r>
              <a:rPr lang="en-US" dirty="0" smtClean="0"/>
              <a:t> des </a:t>
            </a:r>
            <a:r>
              <a:rPr lang="en-US" dirty="0" smtClean="0"/>
              <a:t>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/>
              <a:t>in vitro </a:t>
            </a:r>
            <a:r>
              <a:rPr lang="en-US" dirty="0" err="1"/>
              <a:t>encourageants</a:t>
            </a:r>
            <a:r>
              <a:rPr lang="en-US" dirty="0"/>
              <a:t> </a:t>
            </a:r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les et </a:t>
            </a:r>
            <a:r>
              <a:rPr lang="en-US" dirty="0"/>
              <a:t>inviter les </a:t>
            </a:r>
            <a:r>
              <a:rPr lang="en-US" dirty="0" err="1"/>
              <a:t>chercheurs</a:t>
            </a:r>
            <a:r>
              <a:rPr lang="en-US" dirty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invit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/>
              <a:t>faire des </a:t>
            </a:r>
            <a:r>
              <a:rPr lang="en-US" dirty="0" err="1"/>
              <a:t>essais</a:t>
            </a:r>
            <a:r>
              <a:rPr lang="en-US" dirty="0"/>
              <a:t> </a:t>
            </a:r>
            <a:r>
              <a:rPr lang="en-US" dirty="0" err="1"/>
              <a:t>cliniques</a:t>
            </a:r>
            <a:r>
              <a:rPr lang="en-US" dirty="0"/>
              <a:t> pour </a:t>
            </a:r>
            <a:r>
              <a:rPr lang="en-US" dirty="0" err="1"/>
              <a:t>établir</a:t>
            </a:r>
            <a:r>
              <a:rPr lang="en-US" dirty="0"/>
              <a:t> </a:t>
            </a:r>
            <a:r>
              <a:rPr lang="en-US" dirty="0" smtClean="0"/>
              <a:t>avec des </a:t>
            </a:r>
            <a:r>
              <a:rPr lang="en-US" dirty="0" err="1"/>
              <a:t>p</a:t>
            </a:r>
            <a:r>
              <a:rPr lang="en-US" dirty="0" err="1" smtClean="0"/>
              <a:t>reuves</a:t>
            </a:r>
            <a:r>
              <a:rPr lang="en-US" dirty="0" smtClean="0"/>
              <a:t> </a:t>
            </a:r>
            <a:r>
              <a:rPr lang="en-US" dirty="0" err="1" smtClean="0"/>
              <a:t>scientifiques</a:t>
            </a:r>
            <a:r>
              <a:rPr lang="en-US" dirty="0" smtClean="0"/>
              <a:t>  </a:t>
            </a:r>
            <a:r>
              <a:rPr lang="en-US" dirty="0" err="1" smtClean="0"/>
              <a:t>l’efficacité</a:t>
            </a:r>
            <a:r>
              <a:rPr lang="en-US" dirty="0"/>
              <a:t> </a:t>
            </a:r>
            <a:r>
              <a:rPr lang="en-US" dirty="0" smtClean="0"/>
              <a:t>des tisanes de </a:t>
            </a:r>
            <a:r>
              <a:rPr lang="en-US" i="1" dirty="0" smtClean="0"/>
              <a:t>A. </a:t>
            </a:r>
            <a:r>
              <a:rPr lang="en-US" i="1" dirty="0" err="1" smtClean="0"/>
              <a:t>annua</a:t>
            </a:r>
            <a:r>
              <a:rPr lang="en-US" i="1" dirty="0" smtClean="0"/>
              <a:t>.</a:t>
            </a:r>
            <a:endParaRPr lang="en-US" i="1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7/10/20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REMERCIEMENTS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MRTC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Pr Abdoulaye DJIMDÉ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Pr Mahamadou THERA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Pr Boubacar TRAORÉ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Dr Souleymane DAMA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Pr Ogobara K DOUMBO</a:t>
            </a:r>
            <a:r>
              <a:rPr lang="en-US" sz="2800" dirty="0" smtClean="0"/>
              <a:t>*</a:t>
            </a:r>
          </a:p>
          <a:p>
            <a:pPr lvl="1"/>
            <a:r>
              <a:rPr lang="en-US" dirty="0" smtClean="0"/>
              <a:t>Vision/Leadership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PTR-SANTE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 Jacques MAVOUNGOU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 Bintou SARR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Membres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RJC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Dr </a:t>
            </a:r>
            <a:r>
              <a:rPr lang="en-US" dirty="0" err="1" smtClean="0"/>
              <a:t>Kabkia</a:t>
            </a:r>
            <a:r>
              <a:rPr lang="en-US" dirty="0" smtClean="0"/>
              <a:t> et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Assistance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B6D0-2C27-3842-BDAD-41CF080EE4C0}" type="datetime1">
              <a:rPr lang="en-US" smtClean="0"/>
              <a:t>7/8/20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3" y="3040655"/>
            <a:ext cx="1824726" cy="139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Le Mali en deuil: Le Professeur Ogobara Doumbo est décédé - Bamada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679" y="5212164"/>
            <a:ext cx="2053013" cy="150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OgoOrdre des Medecins Mai21.ppt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7" y="316505"/>
            <a:ext cx="1636981" cy="133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01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12-2079-7143-B16D-2748D0EF6415}" type="datetime1">
              <a:rPr lang="en-US" smtClean="0"/>
              <a:t>7/8/20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62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nouveau virus et </a:t>
            </a:r>
            <a:r>
              <a:rPr lang="en-US" dirty="0" smtClean="0"/>
              <a:t>la COVID-19 </a:t>
            </a:r>
            <a:r>
              <a:rPr lang="en-US" dirty="0" err="1" smtClean="0"/>
              <a:t>était</a:t>
            </a:r>
            <a:r>
              <a:rPr lang="en-US" dirty="0" smtClean="0"/>
              <a:t> </a:t>
            </a:r>
            <a:r>
              <a:rPr lang="en-US" dirty="0" err="1"/>
              <a:t>inconnus</a:t>
            </a:r>
            <a:r>
              <a:rPr lang="en-US" dirty="0"/>
              <a:t>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l’apparition</a:t>
            </a:r>
            <a:r>
              <a:rPr lang="en-US" dirty="0"/>
              <a:t> de la </a:t>
            </a:r>
            <a:r>
              <a:rPr lang="en-US" dirty="0" err="1"/>
              <a:t>flambée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Wuhan (Chine) en </a:t>
            </a:r>
            <a:r>
              <a:rPr lang="en-US" dirty="0" err="1"/>
              <a:t>décembre</a:t>
            </a:r>
            <a:r>
              <a:rPr lang="en-US" dirty="0"/>
              <a:t> 2019. </a:t>
            </a:r>
            <a:endParaRPr lang="en-US" dirty="0" smtClean="0"/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smtClean="0"/>
              <a:t>La </a:t>
            </a:r>
            <a:r>
              <a:rPr lang="en-US" dirty="0"/>
              <a:t>COVID-19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pandémique</a:t>
            </a:r>
            <a:r>
              <a:rPr lang="en-US" dirty="0"/>
              <a:t> et </a:t>
            </a:r>
            <a:r>
              <a:rPr lang="en-US" dirty="0" err="1"/>
              <a:t>touche</a:t>
            </a:r>
            <a:r>
              <a:rPr lang="en-US" dirty="0"/>
              <a:t> de </a:t>
            </a:r>
            <a:r>
              <a:rPr lang="en-US" dirty="0" err="1"/>
              <a:t>nombreux</a:t>
            </a:r>
            <a:r>
              <a:rPr lang="en-US" dirty="0"/>
              <a:t> pays </a:t>
            </a:r>
            <a:r>
              <a:rPr lang="en-US" dirty="0" err="1"/>
              <a:t>dans</a:t>
            </a:r>
            <a:r>
              <a:rPr lang="en-US" dirty="0"/>
              <a:t> le monde.</a:t>
            </a:r>
          </a:p>
          <a:p>
            <a:pPr marL="0" indent="0">
              <a:buNone/>
            </a:pPr>
            <a:endParaRPr lang="en-US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8686800" cy="11946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Généralités: Le Virus/Maladie COVID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7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53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smtClean="0"/>
              <a:t>Manifestations </a:t>
            </a:r>
            <a:r>
              <a:rPr lang="en-US" dirty="0" err="1" smtClean="0"/>
              <a:t>cliniques</a:t>
            </a:r>
            <a:r>
              <a:rPr lang="en-US" dirty="0" smtClean="0"/>
              <a:t>: </a:t>
            </a:r>
            <a:r>
              <a:rPr lang="en-US" dirty="0" err="1">
                <a:solidFill>
                  <a:srgbClr val="3366FF"/>
                </a:solidFill>
              </a:rPr>
              <a:t>F</a:t>
            </a:r>
            <a:r>
              <a:rPr lang="en-US" dirty="0" err="1" smtClean="0">
                <a:solidFill>
                  <a:srgbClr val="3366FF"/>
                </a:solidFill>
              </a:rPr>
              <a:t>ièvre</a:t>
            </a:r>
            <a:r>
              <a:rPr lang="en-US" dirty="0">
                <a:solidFill>
                  <a:srgbClr val="3366FF"/>
                </a:solidFill>
              </a:rPr>
              <a:t>, </a:t>
            </a:r>
            <a:r>
              <a:rPr lang="en-US" dirty="0" err="1">
                <a:solidFill>
                  <a:srgbClr val="3366FF"/>
                </a:solidFill>
              </a:rPr>
              <a:t>T</a:t>
            </a:r>
            <a:r>
              <a:rPr lang="en-US" dirty="0" err="1" smtClean="0">
                <a:solidFill>
                  <a:srgbClr val="3366FF"/>
                </a:solidFill>
              </a:rPr>
              <a:t>oux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sèche</a:t>
            </a:r>
            <a:r>
              <a:rPr lang="en-US" dirty="0">
                <a:solidFill>
                  <a:srgbClr val="3366FF"/>
                </a:solidFill>
              </a:rPr>
              <a:t>, </a:t>
            </a:r>
            <a:r>
              <a:rPr lang="en-US" dirty="0" smtClean="0">
                <a:solidFill>
                  <a:srgbClr val="3366FF"/>
                </a:solidFill>
              </a:rPr>
              <a:t>Fatigue, </a:t>
            </a:r>
            <a:r>
              <a:rPr lang="en-US" dirty="0" err="1">
                <a:solidFill>
                  <a:srgbClr val="3366FF"/>
                </a:solidFill>
              </a:rPr>
              <a:t>E</a:t>
            </a:r>
            <a:r>
              <a:rPr lang="en-US" dirty="0" err="1" smtClean="0">
                <a:solidFill>
                  <a:srgbClr val="3366FF"/>
                </a:solidFill>
              </a:rPr>
              <a:t>ssoufflement</a:t>
            </a:r>
            <a:r>
              <a:rPr lang="en-US" dirty="0">
                <a:solidFill>
                  <a:srgbClr val="3366FF"/>
                </a:solidFill>
              </a:rPr>
              <a:t>. 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cas</a:t>
            </a:r>
            <a:r>
              <a:rPr lang="en-US" dirty="0"/>
              <a:t> plus graves, </a:t>
            </a:r>
            <a:r>
              <a:rPr lang="en-US" dirty="0" err="1"/>
              <a:t>l'infection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olidFill>
                  <a:srgbClr val="3366FF"/>
                </a:solidFill>
              </a:rPr>
              <a:t>pneumonie</a:t>
            </a:r>
            <a:r>
              <a:rPr lang="en-US" dirty="0"/>
              <a:t>, des complications </a:t>
            </a:r>
            <a:r>
              <a:rPr lang="en-US" dirty="0" err="1"/>
              <a:t>sévères</a:t>
            </a:r>
            <a:r>
              <a:rPr lang="en-US" dirty="0"/>
              <a:t> </a:t>
            </a:r>
            <a:r>
              <a:rPr lang="en-US" dirty="0" err="1"/>
              <a:t>voire</a:t>
            </a:r>
            <a:r>
              <a:rPr lang="en-US" dirty="0"/>
              <a:t> la </a:t>
            </a:r>
            <a:r>
              <a:rPr lang="en-US" dirty="0">
                <a:solidFill>
                  <a:srgbClr val="3366FF"/>
                </a:solidFill>
              </a:rPr>
              <a:t>mort</a:t>
            </a:r>
            <a:r>
              <a:rPr lang="en-US" dirty="0"/>
              <a:t> chez </a:t>
            </a:r>
            <a:r>
              <a:rPr lang="en-US" dirty="0" err="1"/>
              <a:t>certains</a:t>
            </a:r>
            <a:r>
              <a:rPr lang="en-US" dirty="0"/>
              <a:t> patients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âgées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qui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problèmes</a:t>
            </a:r>
            <a:r>
              <a:rPr lang="en-US" dirty="0"/>
              <a:t> </a:t>
            </a:r>
            <a:r>
              <a:rPr lang="en-US" dirty="0" err="1"/>
              <a:t>médicaux</a:t>
            </a:r>
            <a:r>
              <a:rPr lang="en-US" dirty="0"/>
              <a:t> sous-</a:t>
            </a:r>
            <a:r>
              <a:rPr lang="en-US" dirty="0" err="1"/>
              <a:t>jacents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>
                <a:solidFill>
                  <a:srgbClr val="FF0000"/>
                </a:solidFill>
              </a:rPr>
              <a:t>développer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maladie</a:t>
            </a:r>
            <a:r>
              <a:rPr lang="en-US" dirty="0">
                <a:solidFill>
                  <a:srgbClr val="FF0000"/>
                </a:solidFill>
              </a:rPr>
              <a:t> grave</a:t>
            </a:r>
            <a:r>
              <a:rPr lang="en-US" dirty="0"/>
              <a:t>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8686800" cy="119465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Généralités: Le Virus/Maladie COVID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2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10869"/>
            <a:ext cx="8563708" cy="842962"/>
          </a:xfrm>
        </p:spPr>
        <p:txBody>
          <a:bodyPr>
            <a:normAutofit/>
          </a:bodyPr>
          <a:lstStyle/>
          <a:p>
            <a:r>
              <a:rPr lang="en-US" dirty="0" smtClean="0"/>
              <a:t>Recherche therapeutique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2387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Scientifiques</a:t>
            </a:r>
            <a:r>
              <a:rPr lang="fr-FR" dirty="0" smtClean="0">
                <a:sym typeface="Wingdings"/>
              </a:rPr>
              <a:t> recherche des remèdes</a:t>
            </a:r>
          </a:p>
          <a:p>
            <a:endParaRPr lang="fr-FR" dirty="0"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fr-FR" dirty="0" smtClean="0">
                <a:sym typeface="Wingdings"/>
              </a:rPr>
              <a:t> Réduire la morbidité</a:t>
            </a:r>
          </a:p>
          <a:p>
            <a:pPr>
              <a:buFont typeface="Wingdings" charset="2"/>
              <a:buChar char="Ø"/>
            </a:pPr>
            <a:endParaRPr lang="fr-FR" dirty="0"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fr-FR" dirty="0" smtClean="0">
                <a:sym typeface="Wingdings"/>
              </a:rPr>
              <a:t>Réduire la mortalité</a:t>
            </a:r>
          </a:p>
          <a:p>
            <a:pPr>
              <a:buFont typeface="Wingdings" charset="2"/>
              <a:buChar char="Ø"/>
            </a:pPr>
            <a:endParaRPr lang="fr-FR" dirty="0">
              <a:sym typeface="Wingdings"/>
            </a:endParaRP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Plusieurs molécules ont été testées </a:t>
            </a: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Aujourd’hui il n’existe pas de consensus sur une seule molécule dans la prise en charge des cas de COVID 19</a:t>
            </a:r>
          </a:p>
          <a:p>
            <a:endParaRPr lang="fr-FR" dirty="0">
              <a:sym typeface="Wingdings"/>
            </a:endParaRP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998"/>
          </a:xfrm>
        </p:spPr>
        <p:txBody>
          <a:bodyPr/>
          <a:lstStyle/>
          <a:p>
            <a:r>
              <a:rPr lang="en-US" dirty="0" err="1"/>
              <a:t>Recherche</a:t>
            </a:r>
            <a:r>
              <a:rPr lang="en-US" dirty="0"/>
              <a:t> therapeutique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64"/>
            <a:ext cx="8229600" cy="499398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dirty="0"/>
              <a:t>Les médicaments antiviraux à </a:t>
            </a:r>
            <a:r>
              <a:rPr lang="fr-FR" dirty="0">
                <a:solidFill>
                  <a:srgbClr val="FF0000"/>
                </a:solidFill>
              </a:rPr>
              <a:t>base de plantes </a:t>
            </a:r>
            <a:r>
              <a:rPr lang="fr-FR" dirty="0"/>
              <a:t>ont été utilisés lors </a:t>
            </a:r>
            <a:r>
              <a:rPr lang="fr-FR" dirty="0">
                <a:solidFill>
                  <a:srgbClr val="0000FF"/>
                </a:solidFill>
              </a:rPr>
              <a:t>de nombreuses épidémies historiques. </a:t>
            </a:r>
            <a:endParaRPr lang="fr-FR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v"/>
            </a:pPr>
            <a:r>
              <a:rPr lang="fr-FR" dirty="0" smtClean="0"/>
              <a:t>Mise en œuvre lors </a:t>
            </a: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deux précédentes flambées de coronavirus </a:t>
            </a:r>
            <a:r>
              <a:rPr lang="fr-FR" dirty="0" smtClean="0"/>
              <a:t>(</a:t>
            </a:r>
            <a:r>
              <a:rPr lang="fr-FR" dirty="0" smtClean="0">
                <a:solidFill>
                  <a:srgbClr val="FF0000"/>
                </a:solidFill>
              </a:rPr>
              <a:t>MERS</a:t>
            </a: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 err="1">
                <a:solidFill>
                  <a:srgbClr val="FF0000"/>
                </a:solidFill>
              </a:rPr>
              <a:t>CoV</a:t>
            </a:r>
            <a:r>
              <a:rPr lang="fr-FR" dirty="0">
                <a:solidFill>
                  <a:srgbClr val="FF0000"/>
                </a:solidFill>
              </a:rPr>
              <a:t> en 2012, SRAS-</a:t>
            </a:r>
            <a:r>
              <a:rPr lang="fr-FR" dirty="0" err="1">
                <a:solidFill>
                  <a:srgbClr val="FF0000"/>
                </a:solidFill>
              </a:rPr>
              <a:t>CoV</a:t>
            </a:r>
            <a:r>
              <a:rPr lang="fr-FR" dirty="0">
                <a:solidFill>
                  <a:srgbClr val="FF0000"/>
                </a:solidFill>
              </a:rPr>
              <a:t> en </a:t>
            </a:r>
            <a:r>
              <a:rPr lang="fr-FR" dirty="0" smtClean="0">
                <a:solidFill>
                  <a:srgbClr val="FF0000"/>
                </a:solidFill>
              </a:rPr>
              <a:t>2013)</a:t>
            </a:r>
          </a:p>
          <a:p>
            <a:pPr>
              <a:buFont typeface="Wingdings" charset="2"/>
              <a:buChar char="v"/>
            </a:pPr>
            <a:r>
              <a:rPr lang="fr-FR" dirty="0"/>
              <a:t>R</a:t>
            </a:r>
            <a:r>
              <a:rPr lang="fr-FR" dirty="0" smtClean="0"/>
              <a:t>écentes </a:t>
            </a:r>
            <a:r>
              <a:rPr lang="fr-FR" dirty="0"/>
              <a:t>épidémies </a:t>
            </a:r>
            <a:r>
              <a:rPr lang="fr-FR" dirty="0" smtClean="0"/>
              <a:t>saisonnières</a:t>
            </a: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virus </a:t>
            </a:r>
            <a:r>
              <a:rPr lang="fr-FR" dirty="0"/>
              <a:t>de la </a:t>
            </a:r>
            <a:r>
              <a:rPr lang="fr-FR" dirty="0">
                <a:solidFill>
                  <a:srgbClr val="0000FF"/>
                </a:solidFill>
              </a:rPr>
              <a:t>grippe et de la dengue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73A1-713D-6B4C-9119-A0558D326C75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Recherche therapeutique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Actuellement la recherche active des armes pour lutter contre la pandémie de COVID-19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Chercheurs se tournent vers un remède à base de plantes: </a:t>
            </a:r>
            <a:r>
              <a:rPr lang="fr-FR" i="1" dirty="0" smtClean="0">
                <a:latin typeface="Times New Roman"/>
                <a:cs typeface="Times New Roman"/>
              </a:rPr>
              <a:t>Artemisinine</a:t>
            </a:r>
            <a:r>
              <a:rPr lang="fr-FR" dirty="0" smtClean="0">
                <a:latin typeface="Times New Roman"/>
                <a:cs typeface="Times New Roman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>
                <a:latin typeface="Times New Roman"/>
                <a:cs typeface="Times New Roman"/>
              </a:rPr>
              <a:t>OMS:  recommande</a:t>
            </a:r>
            <a:r>
              <a:rPr lang="fr-FR" dirty="0" smtClean="0">
                <a:latin typeface="Times New Roman"/>
                <a:cs typeface="Times New Roman"/>
                <a:sym typeface="Wingdings" panose="05000000000000000000" pitchFamily="2" charset="2"/>
              </a:rPr>
              <a:t> </a:t>
            </a:r>
            <a:r>
              <a:rPr lang="fr-FR" i="1" dirty="0" smtClean="0">
                <a:latin typeface="Times New Roman"/>
                <a:cs typeface="Times New Roman"/>
              </a:rPr>
              <a:t>Artemisinine</a:t>
            </a:r>
            <a:r>
              <a:rPr lang="fr-FR" dirty="0" smtClean="0">
                <a:latin typeface="Times New Roman"/>
                <a:cs typeface="Times New Roman"/>
              </a:rPr>
              <a:t> en association avec des molécules </a:t>
            </a:r>
            <a:r>
              <a:rPr lang="fr-FR" dirty="0">
                <a:latin typeface="Times New Roman"/>
                <a:cs typeface="Times New Roman"/>
              </a:rPr>
              <a:t>à</a:t>
            </a:r>
            <a:r>
              <a:rPr lang="fr-FR" dirty="0" smtClean="0">
                <a:latin typeface="Times New Roman"/>
                <a:cs typeface="Times New Roman"/>
              </a:rPr>
              <a:t> durée d’action prolongée: ‘Combinaisons thérapeutiques à base d’</a:t>
            </a:r>
            <a:r>
              <a:rPr lang="fr-FR" dirty="0" err="1" smtClean="0">
                <a:latin typeface="Times New Roman"/>
                <a:cs typeface="Times New Roman"/>
              </a:rPr>
              <a:t>artémisinine</a:t>
            </a:r>
            <a:r>
              <a:rPr lang="fr-FR" dirty="0" smtClean="0">
                <a:latin typeface="Times New Roman"/>
                <a:cs typeface="Times New Roman"/>
              </a:rPr>
              <a:t>’ CTA = comme traitement de première ligne contre le paludisme.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5FF2-476D-F143-A465-AA77B64ADEFF}" type="datetime1">
              <a:rPr lang="en-US" smtClean="0"/>
              <a:t>7/8/20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B607-7E57-524A-A2C7-A3C202374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1871</Words>
  <Application>Microsoft Macintosh PowerPoint</Application>
  <PresentationFormat>On-screen Show (4:3)</PresentationFormat>
  <Paragraphs>305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La plante Artemisia dans la lutte contre la Covid 19 : Mythes et Réalités.</vt:lpstr>
      <vt:lpstr>PTR SANTÉ 2019-2020</vt:lpstr>
      <vt:lpstr>Généralités: Le Virus/Maladie COVID 19</vt:lpstr>
      <vt:lpstr>Généralités: Le Virus/Maladie COVID 19</vt:lpstr>
      <vt:lpstr>Généralités: Le Virus/Maladie COVID 19</vt:lpstr>
      <vt:lpstr>Généralités: Le Virus/Maladie COVID 19</vt:lpstr>
      <vt:lpstr>Recherche therapeutique </vt:lpstr>
      <vt:lpstr>Recherche therapeutique </vt:lpstr>
      <vt:lpstr>Recherche therapeutique </vt:lpstr>
      <vt:lpstr>Artemisinine</vt:lpstr>
      <vt:lpstr>Artemisinine</vt:lpstr>
      <vt:lpstr>Artemisia annua</vt:lpstr>
      <vt:lpstr>Artemisia annua</vt:lpstr>
      <vt:lpstr>Artemisia annua</vt:lpstr>
      <vt:lpstr>Autres utilisations: Artemisia annua</vt:lpstr>
      <vt:lpstr>Artemisia annua: traitement antiviral et anticancereux </vt:lpstr>
      <vt:lpstr>Potentiel antiviral d’Artemisia annua </vt:lpstr>
      <vt:lpstr>Artemisia annua</vt:lpstr>
      <vt:lpstr>Artemisia annua</vt:lpstr>
      <vt:lpstr>PowerPoint Presentation</vt:lpstr>
      <vt:lpstr>PowerPoint Presentation</vt:lpstr>
      <vt:lpstr>PowerPoint Presentation</vt:lpstr>
      <vt:lpstr>Potentiel antiviral d’Artemisia annua </vt:lpstr>
      <vt:lpstr>Artemisia annua et traitement des maladies pulmonaires: cancers, inflammation, etc..</vt:lpstr>
      <vt:lpstr>PowerPoint Presentation</vt:lpstr>
      <vt:lpstr>PowerPoint Presentation</vt:lpstr>
      <vt:lpstr>Potentiel antiviral: cas d’Artemisia annua </vt:lpstr>
      <vt:lpstr>PowerPoint Presentation</vt:lpstr>
      <vt:lpstr>Artemisia annua –Coronavirus</vt:lpstr>
      <vt:lpstr>Activité Antivirale A.annua</vt:lpstr>
      <vt:lpstr>Activité Antivirale A.annua</vt:lpstr>
      <vt:lpstr>Quercétine</vt:lpstr>
      <vt:lpstr>PowerPoint Presentation</vt:lpstr>
      <vt:lpstr>Lutéoline</vt:lpstr>
      <vt:lpstr>Apports des plantes dans la COVID 19</vt:lpstr>
      <vt:lpstr>Apports des plantes dans la COVID 19</vt:lpstr>
      <vt:lpstr>Autres espèces</vt:lpstr>
      <vt:lpstr>Etat sur la toxicité de la plante </vt:lpstr>
      <vt:lpstr>Etat sur la toxicité de la plante</vt:lpstr>
      <vt:lpstr>Appel à projets lutte COVID19 : prévenir et atténuer l’épidémie avec l’Artemisia annua</vt:lpstr>
      <vt:lpstr>Préoccupation de l’OMS</vt:lpstr>
      <vt:lpstr>Préoccupation de l’OMS</vt:lpstr>
      <vt:lpstr>Préoccupation de l’OMS</vt:lpstr>
      <vt:lpstr>Préoccupation de l’OMS</vt:lpstr>
      <vt:lpstr>Préoccupation de l’OMS</vt:lpstr>
      <vt:lpstr>ESPOIR</vt:lpstr>
      <vt:lpstr>Conclusion</vt:lpstr>
      <vt:lpstr>REMERCIEMENTS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Artemisia Annua et COVID-19</dc:title>
  <dc:creator>Souleymane</dc:creator>
  <cp:lastModifiedBy>Safiatou Niare</cp:lastModifiedBy>
  <cp:revision>141</cp:revision>
  <dcterms:created xsi:type="dcterms:W3CDTF">2020-06-03T12:38:08Z</dcterms:created>
  <dcterms:modified xsi:type="dcterms:W3CDTF">2020-07-10T11:33:55Z</dcterms:modified>
</cp:coreProperties>
</file>